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0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1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4" r:id="rId1"/>
  </p:sldMasterIdLst>
  <p:notesMasterIdLst>
    <p:notesMasterId r:id="rId27"/>
  </p:notesMasterIdLst>
  <p:sldIdLst>
    <p:sldId id="256" r:id="rId2"/>
    <p:sldId id="282" r:id="rId3"/>
    <p:sldId id="280" r:id="rId4"/>
    <p:sldId id="259" r:id="rId5"/>
    <p:sldId id="260" r:id="rId6"/>
    <p:sldId id="261" r:id="rId7"/>
    <p:sldId id="295" r:id="rId8"/>
    <p:sldId id="284" r:id="rId9"/>
    <p:sldId id="296" r:id="rId10"/>
    <p:sldId id="278" r:id="rId11"/>
    <p:sldId id="275" r:id="rId12"/>
    <p:sldId id="268" r:id="rId13"/>
    <p:sldId id="292" r:id="rId14"/>
    <p:sldId id="279" r:id="rId15"/>
    <p:sldId id="300" r:id="rId16"/>
    <p:sldId id="293" r:id="rId17"/>
    <p:sldId id="277" r:id="rId18"/>
    <p:sldId id="301" r:id="rId19"/>
    <p:sldId id="272" r:id="rId20"/>
    <p:sldId id="267" r:id="rId21"/>
    <p:sldId id="288" r:id="rId22"/>
    <p:sldId id="289" r:id="rId23"/>
    <p:sldId id="266" r:id="rId24"/>
    <p:sldId id="299" r:id="rId25"/>
    <p:sldId id="294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31"/>
    <p:restoredTop sz="94829"/>
  </p:normalViewPr>
  <p:slideViewPr>
    <p:cSldViewPr snapToGrid="0" snapToObjects="1">
      <p:cViewPr>
        <p:scale>
          <a:sx n="139" d="100"/>
          <a:sy n="139" d="100"/>
        </p:scale>
        <p:origin x="616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oy/&#25991;&#20214;/Brandeis/2020Spring/marketing%20research/Project/Data/MR-Par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oy/&#25991;&#20214;/Brandeis/2020Spring/marketing%20research/Project/Data/MR-Par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oy/&#25991;&#20214;/Brandeis/2020Spring/marketing%20research/Project/Data/MR-Part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oy/&#25991;&#20214;/Brandeis/2020Spring/marketing%20research/Project/Data/MR-Part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oy/&#25991;&#20214;/Brandeis/2020Spring/marketing%20research/Project/Data/untitled%20folder/Fixed_SurveyData_NumericValue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fanpeng/Desktop/&#25991;&#20214;/&#23398;&#20064;/BRANDEIS%20MSBA/Marketing%20Research/project/recoded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fanpeng/Desktop/&#25991;&#20214;/&#23398;&#20064;/BRANDEIS%20MSBA/Marketing%20Research/project/recoded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fanpeng/Desktop/&#25991;&#20214;/&#23398;&#20064;/BRANDEIS%20MSBA/Marketing%20Research/project/recoded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sz="2600" dirty="0">
                <a:solidFill>
                  <a:schemeClr val="tx1"/>
                </a:solidFill>
                <a:latin typeface="+mn-lt"/>
              </a:rPr>
              <a:t>Education</a:t>
            </a:r>
            <a:r>
              <a:rPr lang="zh-CN" sz="2600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2600" dirty="0">
                <a:solidFill>
                  <a:schemeClr val="tx1"/>
                </a:solidFill>
                <a:latin typeface="+mn-lt"/>
              </a:rPr>
              <a:t>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'Demographics Pivot Table'!$A$60:$A$64</c:f>
              <c:strCache>
                <c:ptCount val="5"/>
                <c:pt idx="0">
                  <c:v>Associate or Other Degree</c:v>
                </c:pt>
                <c:pt idx="1">
                  <c:v>Bachelor's</c:v>
                </c:pt>
                <c:pt idx="2">
                  <c:v>High School</c:v>
                </c:pt>
                <c:pt idx="3">
                  <c:v>Master's</c:v>
                </c:pt>
                <c:pt idx="4">
                  <c:v>PhD</c:v>
                </c:pt>
              </c:strCache>
            </c:strRef>
          </c:cat>
          <c:val>
            <c:numRef>
              <c:f>'Demographics Pivot Table'!$B$60:$B$64</c:f>
              <c:numCache>
                <c:formatCode>General</c:formatCode>
                <c:ptCount val="5"/>
                <c:pt idx="0">
                  <c:v>1</c:v>
                </c:pt>
                <c:pt idx="1">
                  <c:v>19</c:v>
                </c:pt>
                <c:pt idx="2">
                  <c:v>2</c:v>
                </c:pt>
                <c:pt idx="3">
                  <c:v>53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B93-8841-B148-D0CF8EFB219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80"/>
        <c:overlap val="25"/>
        <c:axId val="543540047"/>
        <c:axId val="543604111"/>
      </c:barChart>
      <c:catAx>
        <c:axId val="54354004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dirty="0"/>
                  <a:t>Degree</a:t>
                </a:r>
                <a:r>
                  <a:rPr lang="zh-CN" sz="1400" b="1" dirty="0"/>
                  <a:t> </a:t>
                </a:r>
                <a:r>
                  <a:rPr lang="en-US" sz="1400" b="1" dirty="0"/>
                  <a:t>Level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3604111"/>
        <c:crosses val="autoZero"/>
        <c:auto val="1"/>
        <c:lblAlgn val="ctr"/>
        <c:lblOffset val="100"/>
        <c:noMultiLvlLbl val="0"/>
      </c:catAx>
      <c:valAx>
        <c:axId val="5436041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dirty="0"/>
                  <a:t>Count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354004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sz="2600" b="0" i="0" u="none" strike="noStrike" kern="1200" cap="none" spc="50" normalizeH="0" baseline="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Gender</a:t>
            </a:r>
            <a:r>
              <a:rPr lang="zh-CN" dirty="0"/>
              <a:t> </a:t>
            </a:r>
            <a:r>
              <a:rPr lang="en-US" sz="2600" b="0" i="0" u="none" strike="noStrike" kern="1200" cap="none" spc="50" normalizeH="0" baseline="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AEE8E99E-91E9-904B-989D-485D8A4CA84D}" type="VALUE">
                      <a:rPr lang="en-US" sz="1400" b="1" i="0" u="none" strike="noStrike" kern="1200" cap="all" baseline="0">
                        <a:solidFill>
                          <a:srgbClr val="000000">
                            <a:lumMod val="65000"/>
                            <a:lumOff val="35000"/>
                          </a:srgbClr>
                        </a:solidFill>
                        <a:latin typeface="+mn-lt"/>
                        <a:ea typeface="+mn-ea"/>
                        <a:cs typeface="+mn-cs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FD2B-544C-A4FF-F16406056F18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6AA066FA-679B-3140-9C05-6DC216F66647}" type="VALUE">
                      <a:rPr lang="en-US" sz="1400" b="1" i="0" u="none" strike="noStrike" kern="1200" cap="all" baseline="0">
                        <a:solidFill>
                          <a:srgbClr val="000000">
                            <a:lumMod val="65000"/>
                            <a:lumOff val="35000"/>
                          </a:srgbClr>
                        </a:solidFill>
                        <a:latin typeface="+mn-lt"/>
                        <a:ea typeface="+mn-ea"/>
                        <a:cs typeface="+mn-cs"/>
                      </a:rPr>
                      <a:pPr/>
                      <a:t>[VALUE]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FD2B-544C-A4FF-F16406056F1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'Demographics Pivot Table'!$A$25:$A$27</c:f>
              <c:strCache>
                <c:ptCount val="3"/>
                <c:pt idx="0">
                  <c:v>Female</c:v>
                </c:pt>
                <c:pt idx="1">
                  <c:v>Male</c:v>
                </c:pt>
                <c:pt idx="2">
                  <c:v>Other</c:v>
                </c:pt>
              </c:strCache>
            </c:strRef>
          </c:cat>
          <c:val>
            <c:numRef>
              <c:f>'Demographics Pivot Table'!$B$25:$B$27</c:f>
              <c:numCache>
                <c:formatCode>General</c:formatCode>
                <c:ptCount val="3"/>
                <c:pt idx="0">
                  <c:v>43</c:v>
                </c:pt>
                <c:pt idx="1">
                  <c:v>31</c:v>
                </c:pt>
                <c:pt idx="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D2B-544C-A4FF-F16406056F1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80"/>
        <c:overlap val="25"/>
        <c:axId val="537800927"/>
        <c:axId val="537802559"/>
      </c:barChart>
      <c:catAx>
        <c:axId val="53780092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i="0" u="none" strike="noStrike" kern="1200" cap="all" baseline="0" dirty="0">
                    <a:solidFill>
                      <a:srgbClr val="000000">
                        <a:lumMod val="65000"/>
                        <a:lumOff val="35000"/>
                      </a:srgbClr>
                    </a:solidFill>
                    <a:latin typeface="+mn-lt"/>
                    <a:ea typeface="+mn-ea"/>
                    <a:cs typeface="+mn-cs"/>
                  </a:rPr>
                  <a:t>Gender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7802559"/>
        <c:crosses val="autoZero"/>
        <c:auto val="1"/>
        <c:lblAlgn val="ctr"/>
        <c:lblOffset val="100"/>
        <c:noMultiLvlLbl val="0"/>
      </c:catAx>
      <c:valAx>
        <c:axId val="5378025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 i="0" u="none" strike="noStrike" kern="1200" cap="all" baseline="0" dirty="0">
                    <a:solidFill>
                      <a:srgbClr val="000000">
                        <a:lumMod val="65000"/>
                        <a:lumOff val="35000"/>
                      </a:srgbClr>
                    </a:solidFill>
                    <a:latin typeface="+mn-lt"/>
                    <a:ea typeface="+mn-ea"/>
                    <a:cs typeface="+mn-cs"/>
                  </a:rPr>
                  <a:t>Count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780092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sz="2600" b="0" i="0" u="none" strike="noStrike" kern="1200" cap="none" spc="50" normalizeH="0" baseline="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Ethnicity</a:t>
            </a:r>
            <a:r>
              <a:rPr lang="zh-CN" dirty="0"/>
              <a:t> </a:t>
            </a:r>
            <a:r>
              <a:rPr lang="en-US" sz="2600" b="0" i="0" u="none" strike="noStrike" kern="1200" cap="none" spc="50" normalizeH="0" baseline="0" dirty="0" err="1">
                <a:solidFill>
                  <a:schemeClr val="tx1"/>
                </a:solidFill>
                <a:latin typeface="+mn-lt"/>
                <a:ea typeface="+mj-ea"/>
                <a:cs typeface="+mj-cs"/>
              </a:rPr>
              <a:t>Disttribution</a:t>
            </a:r>
            <a:endParaRPr lang="en-US" sz="2600" b="0" i="0" u="none" strike="noStrike" kern="1200" cap="none" spc="50" normalizeH="0" baseline="0" dirty="0">
              <a:solidFill>
                <a:schemeClr val="tx1"/>
              </a:solidFill>
              <a:latin typeface="+mn-lt"/>
              <a:ea typeface="+mj-ea"/>
              <a:cs typeface="+mj-cs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'Demographics Pivot Table'!$A$43:$A$46</c:f>
              <c:strCache>
                <c:ptCount val="4"/>
                <c:pt idx="0">
                  <c:v>Asian</c:v>
                </c:pt>
                <c:pt idx="1">
                  <c:v>Black or African American</c:v>
                </c:pt>
                <c:pt idx="2">
                  <c:v>Other</c:v>
                </c:pt>
                <c:pt idx="3">
                  <c:v>White</c:v>
                </c:pt>
              </c:strCache>
            </c:strRef>
          </c:cat>
          <c:val>
            <c:numRef>
              <c:f>'Demographics Pivot Table'!$B$43:$B$46</c:f>
              <c:numCache>
                <c:formatCode>General</c:formatCode>
                <c:ptCount val="4"/>
                <c:pt idx="0">
                  <c:v>52</c:v>
                </c:pt>
                <c:pt idx="1">
                  <c:v>7</c:v>
                </c:pt>
                <c:pt idx="2">
                  <c:v>8</c:v>
                </c:pt>
                <c:pt idx="3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084-2B45-BD06-0739CA66577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80"/>
        <c:overlap val="25"/>
        <c:axId val="480684431"/>
        <c:axId val="435205743"/>
      </c:barChart>
      <c:catAx>
        <c:axId val="48068443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/>
                  <a:t>Ethnicity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5205743"/>
        <c:crosses val="autoZero"/>
        <c:auto val="1"/>
        <c:lblAlgn val="ctr"/>
        <c:lblOffset val="100"/>
        <c:noMultiLvlLbl val="0"/>
      </c:catAx>
      <c:valAx>
        <c:axId val="4352057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 b="1"/>
                  <a:t>Count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068443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95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Income</a:t>
            </a:r>
            <a:r>
              <a:rPr lang="zh-CN"/>
              <a:t> </a:t>
            </a:r>
            <a:r>
              <a:rPr lang="en-US"/>
              <a:t>Distribution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95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pattFill prst="ltUpDiag">
              <a:fgClr>
                <a:schemeClr val="accent1"/>
              </a:fgClr>
              <a:bgClr>
                <a:schemeClr val="lt1"/>
              </a:bgClr>
            </a:pattFill>
            <a:ln>
              <a:noFill/>
            </a:ln>
            <a:effectLst/>
          </c:spPr>
          <c:invertIfNegative val="0"/>
          <c:dLbls>
            <c:spPr>
              <a:solidFill>
                <a:srgbClr val="BD374A">
                  <a:alpha val="70000"/>
                </a:srgbClr>
              </a:solidFill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'Demographics Pivot Table'!$A$91:$A$102</c:f>
              <c:strCache>
                <c:ptCount val="12"/>
                <c:pt idx="0">
                  <c:v>I am not currently working</c:v>
                </c:pt>
                <c:pt idx="1">
                  <c:v>Less than $10,000</c:v>
                </c:pt>
                <c:pt idx="2">
                  <c:v>$10,000 - $19,999</c:v>
                </c:pt>
                <c:pt idx="3">
                  <c:v>$20,000 - $29,999</c:v>
                </c:pt>
                <c:pt idx="4">
                  <c:v>$30,000 - $39,999</c:v>
                </c:pt>
                <c:pt idx="5">
                  <c:v>$40,000 - $49,999</c:v>
                </c:pt>
                <c:pt idx="6">
                  <c:v>$50,000 - $59,999</c:v>
                </c:pt>
                <c:pt idx="7">
                  <c:v>$60,000 - $69,999</c:v>
                </c:pt>
                <c:pt idx="8">
                  <c:v>$70,000 - $79,999</c:v>
                </c:pt>
                <c:pt idx="9">
                  <c:v>$80,000 - $89,999</c:v>
                </c:pt>
                <c:pt idx="10">
                  <c:v>$90,000 - $99,999</c:v>
                </c:pt>
                <c:pt idx="11">
                  <c:v>$100,000 - $149,999</c:v>
                </c:pt>
              </c:strCache>
            </c:strRef>
          </c:cat>
          <c:val>
            <c:numRef>
              <c:f>'Demographics Pivot Table'!$B$91:$B$102</c:f>
              <c:numCache>
                <c:formatCode>General</c:formatCode>
                <c:ptCount val="12"/>
                <c:pt idx="0">
                  <c:v>28</c:v>
                </c:pt>
                <c:pt idx="1">
                  <c:v>25</c:v>
                </c:pt>
                <c:pt idx="2">
                  <c:v>4</c:v>
                </c:pt>
                <c:pt idx="3">
                  <c:v>5</c:v>
                </c:pt>
                <c:pt idx="4">
                  <c:v>1</c:v>
                </c:pt>
                <c:pt idx="5">
                  <c:v>2</c:v>
                </c:pt>
                <c:pt idx="6">
                  <c:v>2</c:v>
                </c:pt>
                <c:pt idx="7">
                  <c:v>2</c:v>
                </c:pt>
                <c:pt idx="8">
                  <c:v>2</c:v>
                </c:pt>
                <c:pt idx="9">
                  <c:v>1</c:v>
                </c:pt>
                <c:pt idx="10">
                  <c:v>1</c:v>
                </c:pt>
                <c:pt idx="1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F7B-554B-9323-C102ED755B3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69"/>
        <c:overlap val="-20"/>
        <c:axId val="563506799"/>
        <c:axId val="564116831"/>
      </c:barChart>
      <c:catAx>
        <c:axId val="56350679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alpha val="2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Income</a:t>
                </a:r>
                <a:r>
                  <a:rPr lang="zh-CN" sz="1400"/>
                  <a:t> </a:t>
                </a:r>
                <a:r>
                  <a:rPr lang="en-US" sz="1400"/>
                  <a:t>Level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accent1">
                <a:lumMod val="60000"/>
                <a:lumOff val="4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5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4116831"/>
        <c:crosses val="autoZero"/>
        <c:auto val="1"/>
        <c:lblAlgn val="ctr"/>
        <c:lblOffset val="100"/>
        <c:noMultiLvlLbl val="0"/>
      </c:catAx>
      <c:valAx>
        <c:axId val="564116831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Count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6350679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0" i="0" u="none" strike="noStrike" kern="1200" cap="none" spc="50" baseline="0">
                <a:ln>
                  <a:solidFill>
                    <a:schemeClr val="accent1"/>
                  </a:solidFill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ln>
                  <a:solidFill>
                    <a:schemeClr val="accent1"/>
                  </a:solidFill>
                </a:ln>
                <a:latin typeface="The Hand" panose="03070502030502020204" pitchFamily="66" charset="0"/>
                <a:ea typeface="+mn-ea"/>
              </a:rPr>
              <a:t>Purposes</a:t>
            </a:r>
            <a:r>
              <a:rPr lang="zh-CN" b="1" dirty="0">
                <a:ln>
                  <a:solidFill>
                    <a:schemeClr val="accent1"/>
                  </a:solidFill>
                </a:ln>
                <a:latin typeface="The Hand" panose="03070502030502020204" pitchFamily="66" charset="0"/>
                <a:ea typeface="+mn-ea"/>
              </a:rPr>
              <a:t> </a:t>
            </a:r>
            <a:r>
              <a:rPr lang="en-US" b="1" dirty="0">
                <a:ln>
                  <a:solidFill>
                    <a:schemeClr val="accent1"/>
                  </a:solidFill>
                </a:ln>
                <a:latin typeface="The Hand" panose="03070502030502020204" pitchFamily="66" charset="0"/>
                <a:ea typeface="+mn-ea"/>
              </a:rPr>
              <a:t>of</a:t>
            </a:r>
            <a:r>
              <a:rPr lang="zh-CN" b="1" dirty="0">
                <a:ln>
                  <a:solidFill>
                    <a:schemeClr val="accent1"/>
                  </a:solidFill>
                </a:ln>
                <a:latin typeface="The Hand" panose="03070502030502020204" pitchFamily="66" charset="0"/>
                <a:ea typeface="+mn-ea"/>
              </a:rPr>
              <a:t> </a:t>
            </a:r>
            <a:r>
              <a:rPr lang="en-US" b="1" dirty="0">
                <a:ln>
                  <a:solidFill>
                    <a:schemeClr val="accent1"/>
                  </a:solidFill>
                </a:ln>
                <a:latin typeface="The Hand" panose="03070502030502020204" pitchFamily="66" charset="0"/>
                <a:ea typeface="+mn-ea"/>
              </a:rPr>
              <a:t>Using</a:t>
            </a:r>
            <a:r>
              <a:rPr lang="zh-CN" b="1" dirty="0">
                <a:ln>
                  <a:solidFill>
                    <a:schemeClr val="accent1"/>
                  </a:solidFill>
                </a:ln>
                <a:latin typeface="The Hand" panose="03070502030502020204" pitchFamily="66" charset="0"/>
                <a:ea typeface="+mn-ea"/>
              </a:rPr>
              <a:t> </a:t>
            </a:r>
            <a:r>
              <a:rPr lang="en-US" b="1" dirty="0">
                <a:ln>
                  <a:solidFill>
                    <a:schemeClr val="accent1"/>
                  </a:solidFill>
                </a:ln>
                <a:latin typeface="The Hand" panose="03070502030502020204" pitchFamily="66" charset="0"/>
                <a:ea typeface="+mn-ea"/>
              </a:rPr>
              <a:t>Social</a:t>
            </a:r>
            <a:r>
              <a:rPr lang="zh-CN" b="1" dirty="0">
                <a:ln>
                  <a:solidFill>
                    <a:schemeClr val="accent1"/>
                  </a:solidFill>
                </a:ln>
                <a:latin typeface="The Hand" panose="03070502030502020204" pitchFamily="66" charset="0"/>
                <a:ea typeface="+mn-ea"/>
              </a:rPr>
              <a:t> </a:t>
            </a:r>
            <a:r>
              <a:rPr lang="en-US" b="1" dirty="0">
                <a:ln>
                  <a:solidFill>
                    <a:schemeClr val="accent1"/>
                  </a:solidFill>
                </a:ln>
                <a:latin typeface="The Hand" panose="03070502030502020204" pitchFamily="66" charset="0"/>
                <a:ea typeface="+mn-ea"/>
              </a:rPr>
              <a:t>Media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0" i="0" u="none" strike="noStrike" kern="1200" cap="none" spc="50" baseline="0">
              <a:ln>
                <a:solidFill>
                  <a:schemeClr val="accent1"/>
                </a:solidFill>
              </a:ln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noFill/>
            <a:ln w="25400" cap="flat" cmpd="sng" algn="ctr">
              <a:solidFill>
                <a:schemeClr val="accent1"/>
              </a:solidFill>
              <a:miter lim="800000"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'FF-Q55'!$A$80:$F$80</c:f>
              <c:strCache>
                <c:ptCount val="6"/>
                <c:pt idx="0">
                  <c:v>To stay in touch with my friends</c:v>
                </c:pt>
                <c:pt idx="1">
                  <c:v>To stay up to date with current events</c:v>
                </c:pt>
                <c:pt idx="2">
                  <c:v>To share my opinions and life events</c:v>
                </c:pt>
                <c:pt idx="3">
                  <c:v>To search for products to buy</c:v>
                </c:pt>
                <c:pt idx="4">
                  <c:v> For business use</c:v>
                </c:pt>
                <c:pt idx="5">
                  <c:v> Other</c:v>
                </c:pt>
              </c:strCache>
            </c:strRef>
          </c:cat>
          <c:val>
            <c:numRef>
              <c:f>'FF-Q55'!$A$79:$F$79</c:f>
              <c:numCache>
                <c:formatCode>0.00</c:formatCode>
                <c:ptCount val="6"/>
                <c:pt idx="0">
                  <c:v>7.8421052631578947</c:v>
                </c:pt>
                <c:pt idx="1">
                  <c:v>6.7894736842105265</c:v>
                </c:pt>
                <c:pt idx="2">
                  <c:v>3.8421052631578947</c:v>
                </c:pt>
                <c:pt idx="3">
                  <c:v>4.3947368421052628</c:v>
                </c:pt>
                <c:pt idx="4">
                  <c:v>3.6842105263157894</c:v>
                </c:pt>
                <c:pt idx="5">
                  <c:v>3.4078947368421053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867-A74B-BFFC-3672230BD2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35"/>
        <c:axId val="1135090912"/>
        <c:axId val="1006116464"/>
      </c:barChart>
      <c:catAx>
        <c:axId val="11350909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06116464"/>
        <c:crosses val="autoZero"/>
        <c:auto val="0"/>
        <c:lblAlgn val="ctr"/>
        <c:lblOffset val="100"/>
        <c:noMultiLvlLbl val="0"/>
      </c:catAx>
      <c:valAx>
        <c:axId val="1006116464"/>
        <c:scaling>
          <c:orientation val="minMax"/>
          <c:max val="1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Rate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5090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>
                <a:latin typeface="+mn-lt"/>
              </a:rPr>
              <a:t>People's Comfort Level of Sharing </a:t>
            </a:r>
          </a:p>
        </c:rich>
      </c:tx>
      <c:layout>
        <c:manualLayout>
          <c:xMode val="edge"/>
          <c:yMode val="edge"/>
          <c:x val="0.21531845099809804"/>
          <c:y val="2.121278680063571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22"/>
          <c:order val="0"/>
          <c:tx>
            <c:strRef>
              <c:f>Sheet0!$AT$1</c:f>
              <c:strCache>
                <c:ptCount val="1"/>
                <c:pt idx="0">
                  <c:v>Q16_1 comfort level of sharing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>
              <a:innerShdw blurRad="114300">
                <a:schemeClr val="accent5">
                  <a:lumMod val="80000"/>
                </a:schemeClr>
              </a:innerShdw>
            </a:effectLst>
          </c:spPr>
          <c:invertIfNegative val="0"/>
          <c:dLbls>
            <c:dLbl>
              <c:idx val="0"/>
              <c:layout>
                <c:manualLayout>
                  <c:x val="1.2930732104452333E-3"/>
                  <c:y val="-0.328405964241033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C9FD-5843-88AC-9D4CB509CB7A}"/>
                </c:ext>
              </c:extLst>
            </c:dLbl>
            <c:dLbl>
              <c:idx val="1"/>
              <c:layout>
                <c:manualLayout>
                  <c:x val="0"/>
                  <c:y val="-0.2569190907288683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9FD-5843-88AC-9D4CB509CB7A}"/>
                </c:ext>
              </c:extLst>
            </c:dLbl>
            <c:dLbl>
              <c:idx val="2"/>
              <c:layout>
                <c:manualLayout>
                  <c:x val="-1.2930732104451739E-3"/>
                  <c:y val="-0.3138162449660100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9FD-5843-88AC-9D4CB509CB7A}"/>
                </c:ext>
              </c:extLst>
            </c:dLbl>
            <c:dLbl>
              <c:idx val="3"/>
              <c:layout>
                <c:manualLayout>
                  <c:x val="0"/>
                  <c:y val="-0.3444575838587176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9FD-5843-88AC-9D4CB509CB7A}"/>
                </c:ext>
              </c:extLst>
            </c:dLbl>
            <c:dLbl>
              <c:idx val="4"/>
              <c:layout>
                <c:manualLayout>
                  <c:x val="0"/>
                  <c:y val="-0.3238979796952566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9FD-5843-88AC-9D4CB509CB7A}"/>
                </c:ext>
              </c:extLst>
            </c:dLbl>
            <c:dLbl>
              <c:idx val="5"/>
              <c:layout>
                <c:manualLayout>
                  <c:x val="-1.2930732104454111E-3"/>
                  <c:y val="-0.3754950574563927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9FD-5843-88AC-9D4CB509CB7A}"/>
                </c:ext>
              </c:extLst>
            </c:dLbl>
            <c:dLbl>
              <c:idx val="6"/>
              <c:layout>
                <c:manualLayout>
                  <c:x val="-2.9110437921133327E-3"/>
                  <c:y val="-0.3949888959821611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9FD-5843-88AC-9D4CB509CB7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overflow" horzOverflow="overflow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Sheet0!$AT$2:$AZ$2</c:f>
              <c:strCache>
                <c:ptCount val="7"/>
                <c:pt idx="0">
                  <c:v>Search history</c:v>
                </c:pt>
                <c:pt idx="1">
                  <c:v>Chats</c:v>
                </c:pt>
                <c:pt idx="2">
                  <c:v>Location</c:v>
                </c:pt>
                <c:pt idx="3">
                  <c:v>Demographic information</c:v>
                </c:pt>
                <c:pt idx="4">
                  <c:v>Purchase history</c:v>
                </c:pt>
                <c:pt idx="5">
                  <c:v>Posts, hashtags, likes</c:v>
                </c:pt>
                <c:pt idx="6">
                  <c:v>People you follow</c:v>
                </c:pt>
              </c:strCache>
            </c:strRef>
          </c:cat>
          <c:val>
            <c:numRef>
              <c:f>Sheet0!$AT$79:$AZ$79</c:f>
              <c:numCache>
                <c:formatCode>0.00</c:formatCode>
                <c:ptCount val="7"/>
                <c:pt idx="0">
                  <c:v>2.1973684210526314</c:v>
                </c:pt>
                <c:pt idx="1">
                  <c:v>1.7236842105263157</c:v>
                </c:pt>
                <c:pt idx="2">
                  <c:v>2.1052631578947367</c:v>
                </c:pt>
                <c:pt idx="3">
                  <c:v>2.3421052631578947</c:v>
                </c:pt>
                <c:pt idx="4">
                  <c:v>2.1973684210526314</c:v>
                </c:pt>
                <c:pt idx="5">
                  <c:v>2.5921052631578947</c:v>
                </c:pt>
                <c:pt idx="6">
                  <c:v>2.7105263157894739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C9FD-5843-88AC-9D4CB509CB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40943823"/>
        <c:axId val="1740945455"/>
      </c:barChart>
      <c:catAx>
        <c:axId val="17409438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40945455"/>
        <c:crosses val="autoZero"/>
        <c:auto val="1"/>
        <c:lblAlgn val="ctr"/>
        <c:lblOffset val="100"/>
        <c:noMultiLvlLbl val="0"/>
      </c:catAx>
      <c:valAx>
        <c:axId val="1740945455"/>
        <c:scaling>
          <c:orientation val="minMax"/>
        </c:scaling>
        <c:delete val="0"/>
        <c:axPos val="l"/>
        <c:majorGridlines>
          <c:spPr>
            <a:ln>
              <a:solidFill>
                <a:schemeClr val="tx1">
                  <a:lumMod val="15000"/>
                  <a:lumOff val="85000"/>
                </a:schemeClr>
              </a:solidFill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4094382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dirty="0">
                <a:latin typeface="The Hand" panose="03070502030502020204" pitchFamily="66" charset="0"/>
              </a:rPr>
              <a:t>Ad's Influence on Browsing Experience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FunFacts_Data!$T$3</c:f>
              <c:strCache>
                <c:ptCount val="1"/>
                <c:pt idx="0">
                  <c:v>Instagram</c:v>
                </c:pt>
              </c:strCache>
            </c:strRef>
          </c:tx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FunFacts_Data!$W$4:$W$9</c:f>
              <c:strCache>
                <c:ptCount val="6"/>
                <c:pt idx="0">
                  <c:v>Positive</c:v>
                </c:pt>
                <c:pt idx="1">
                  <c:v>Slightly positive</c:v>
                </c:pt>
                <c:pt idx="2">
                  <c:v>Neutral</c:v>
                </c:pt>
                <c:pt idx="3">
                  <c:v>Slightly negative</c:v>
                </c:pt>
                <c:pt idx="4">
                  <c:v>Negative</c:v>
                </c:pt>
                <c:pt idx="5">
                  <c:v>Do not use this platform</c:v>
                </c:pt>
              </c:strCache>
            </c:strRef>
          </c:cat>
          <c:val>
            <c:numRef>
              <c:f>FunFacts_Data!$U$4:$U$9</c:f>
              <c:numCache>
                <c:formatCode>General</c:formatCode>
                <c:ptCount val="6"/>
                <c:pt idx="0">
                  <c:v>2</c:v>
                </c:pt>
                <c:pt idx="1">
                  <c:v>8</c:v>
                </c:pt>
                <c:pt idx="2">
                  <c:v>20</c:v>
                </c:pt>
                <c:pt idx="3">
                  <c:v>17</c:v>
                </c:pt>
                <c:pt idx="4">
                  <c:v>16</c:v>
                </c:pt>
                <c:pt idx="5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99B-9B4A-A7EE-95BA3644D78E}"/>
            </c:ext>
          </c:extLst>
        </c:ser>
        <c:ser>
          <c:idx val="1"/>
          <c:order val="1"/>
          <c:tx>
            <c:strRef>
              <c:f>FunFacts_Data!$W$3</c:f>
              <c:strCache>
                <c:ptCount val="1"/>
                <c:pt idx="0">
                  <c:v>YouTube</c:v>
                </c:pt>
              </c:strCache>
            </c:strRef>
          </c:tx>
          <c:spPr>
            <a:solidFill>
              <a:schemeClr val="accent2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FunFacts_Data!$W$4:$W$9</c:f>
              <c:strCache>
                <c:ptCount val="6"/>
                <c:pt idx="0">
                  <c:v>Positive</c:v>
                </c:pt>
                <c:pt idx="1">
                  <c:v>Slightly positive</c:v>
                </c:pt>
                <c:pt idx="2">
                  <c:v>Neutral</c:v>
                </c:pt>
                <c:pt idx="3">
                  <c:v>Slightly negative</c:v>
                </c:pt>
                <c:pt idx="4">
                  <c:v>Negative</c:v>
                </c:pt>
                <c:pt idx="5">
                  <c:v>Do not use this platform</c:v>
                </c:pt>
              </c:strCache>
            </c:strRef>
          </c:cat>
          <c:val>
            <c:numRef>
              <c:f>FunFacts_Data!$X$4:$X$9</c:f>
              <c:numCache>
                <c:formatCode>General</c:formatCode>
                <c:ptCount val="6"/>
                <c:pt idx="0">
                  <c:v>2</c:v>
                </c:pt>
                <c:pt idx="1">
                  <c:v>3</c:v>
                </c:pt>
                <c:pt idx="2">
                  <c:v>8</c:v>
                </c:pt>
                <c:pt idx="3">
                  <c:v>21</c:v>
                </c:pt>
                <c:pt idx="4">
                  <c:v>36</c:v>
                </c:pt>
                <c:pt idx="5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99B-9B4A-A7EE-95BA3644D78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2145808207"/>
        <c:axId val="1769273183"/>
      </c:barChart>
      <c:catAx>
        <c:axId val="21458082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9273183"/>
        <c:crosses val="autoZero"/>
        <c:auto val="1"/>
        <c:lblAlgn val="ctr"/>
        <c:lblOffset val="100"/>
        <c:noMultiLvlLbl val="0"/>
      </c:catAx>
      <c:valAx>
        <c:axId val="17692731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58082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Distribution of How Much People Enjoy Ads</a:t>
            </a:r>
          </a:p>
        </c:rich>
      </c:tx>
      <c:layout>
        <c:manualLayout>
          <c:xMode val="edge"/>
          <c:yMode val="edge"/>
          <c:x val="0.42776839109536358"/>
          <c:y val="3.56029127511883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FCF-1441-8DDA-D942B7B4129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FCF-1441-8DDA-D942B7B4129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FFCF-1441-8DDA-D942B7B4129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FFCF-1441-8DDA-D942B7B4129A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FFCF-1441-8DDA-D942B7B4129A}"/>
              </c:ext>
            </c:extLst>
          </c:dPt>
          <c:dLbls>
            <c:dLbl>
              <c:idx val="0"/>
              <c:layout>
                <c:manualLayout>
                  <c:x val="-0.11192991244075373"/>
                  <c:y val="0.11642339981995625"/>
                </c:manualLayout>
              </c:layout>
              <c:tx>
                <c:rich>
                  <a:bodyPr/>
                  <a:lstStyle/>
                  <a:p>
                    <a:fld id="{95C934E7-DF9C-424F-A5B4-2513E728C7A2}" type="CATEGORYNAME">
                      <a:rPr lang="en-US">
                        <a:solidFill>
                          <a:schemeClr val="bg1"/>
                        </a:solidFill>
                      </a:rPr>
                      <a:pPr/>
                      <a:t>[CATEGORY NAME]</a:t>
                    </a:fld>
                    <a:r>
                      <a:rPr lang="en-US" baseline="0" dirty="0">
                        <a:solidFill>
                          <a:schemeClr val="bg1"/>
                        </a:solidFill>
                      </a:rPr>
                      <a:t>
</a:t>
                    </a:r>
                    <a:fld id="{C1996E4E-2B6F-B345-A1E8-3AE09347B317}" type="PERCENTAGE">
                      <a:rPr lang="en-US" baseline="0">
                        <a:solidFill>
                          <a:schemeClr val="bg1"/>
                        </a:solidFill>
                      </a:rPr>
                      <a:pPr/>
                      <a:t>[PERCENTAGE]</a:t>
                    </a:fld>
                    <a:endParaRPr lang="en-US" baseline="0" dirty="0">
                      <a:solidFill>
                        <a:schemeClr val="bg1"/>
                      </a:solidFill>
                    </a:endParaRPr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FFCF-1441-8DDA-D942B7B4129A}"/>
                </c:ext>
              </c:extLst>
            </c:dLbl>
            <c:dLbl>
              <c:idx val="1"/>
              <c:layout>
                <c:manualLayout>
                  <c:x val="9.4927900424436717E-2"/>
                  <c:y val="-0.20956211967592125"/>
                </c:manualLayout>
              </c:layout>
              <c:tx>
                <c:rich>
                  <a:bodyPr/>
                  <a:lstStyle/>
                  <a:p>
                    <a:fld id="{CDD02305-B688-EC47-AF40-35C3FEF91572}" type="CATEGORYNAME">
                      <a:rPr lang="en-US">
                        <a:solidFill>
                          <a:schemeClr val="bg1"/>
                        </a:solidFill>
                      </a:rPr>
                      <a:pPr/>
                      <a:t>[CATEGORY NAME]</a:t>
                    </a:fld>
                    <a:r>
                      <a:rPr lang="en-US" baseline="0" dirty="0">
                        <a:solidFill>
                          <a:schemeClr val="bg1"/>
                        </a:solidFill>
                      </a:rPr>
                      <a:t>
</a:t>
                    </a:r>
                    <a:fld id="{CB84D3BB-2D16-7049-9BD6-FF9064583764}" type="PERCENTAGE">
                      <a:rPr lang="en-US" baseline="0">
                        <a:solidFill>
                          <a:schemeClr val="bg1"/>
                        </a:solidFill>
                      </a:rPr>
                      <a:pPr/>
                      <a:t>[PERCENTAGE]</a:t>
                    </a:fld>
                    <a:endParaRPr lang="en-US" baseline="0" dirty="0">
                      <a:solidFill>
                        <a:schemeClr val="bg1"/>
                      </a:solidFill>
                    </a:endParaRPr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FFCF-1441-8DDA-D942B7B4129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eparator>
</c:separator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FunFacts_Data!$N$2:$N$6</c:f>
              <c:strCache>
                <c:ptCount val="5"/>
                <c:pt idx="0">
                  <c:v>Dislike a great deal</c:v>
                </c:pt>
                <c:pt idx="1">
                  <c:v>Dislike somewhat</c:v>
                </c:pt>
                <c:pt idx="2">
                  <c:v>Neither like nor dislike</c:v>
                </c:pt>
                <c:pt idx="3">
                  <c:v>Like somewhat</c:v>
                </c:pt>
                <c:pt idx="4">
                  <c:v>Like a great deal</c:v>
                </c:pt>
              </c:strCache>
            </c:strRef>
          </c:cat>
          <c:val>
            <c:numRef>
              <c:f>FunFacts_Data!$O$2:$O$6</c:f>
              <c:numCache>
                <c:formatCode>General</c:formatCode>
                <c:ptCount val="5"/>
                <c:pt idx="0">
                  <c:v>26</c:v>
                </c:pt>
                <c:pt idx="1">
                  <c:v>40</c:v>
                </c:pt>
                <c:pt idx="2">
                  <c:v>7</c:v>
                </c:pt>
                <c:pt idx="3">
                  <c:v>2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FFCF-1441-8DDA-D942B7B4129A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0.19454429531736253"/>
          <c:y val="0.25430943726522326"/>
          <c:w val="0.11448188766958084"/>
          <c:h val="0.311891707898223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4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70000"/>
        </a:schemeClr>
      </a:solidFill>
    </cs:spPr>
    <cs:defRPr sz="1197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11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35000"/>
          <a:lumOff val="65000"/>
        </a:schemeClr>
      </a:solidFill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/>
    <cs:fontRef idx="minor">
      <a:schemeClr val="dk1"/>
    </cs:fontRef>
    <cs:spPr>
      <a:noFill/>
      <a:ln w="25400" cap="flat" cmpd="sng" algn="ctr">
        <a:solidFill>
          <a:schemeClr val="phClr"/>
        </a:solidFill>
        <a:miter lim="800000"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flat" cmpd="sng" algn="ctr">
        <a:solidFill>
          <a:schemeClr val="phClr"/>
        </a:solidFill>
        <a:miter lim="800000"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1"/>
    <cs:effectRef idx="0"/>
    <cs:fontRef idx="minor">
      <a:schemeClr val="tx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9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tx1"/>
    </cs:fontRef>
    <cs:spPr>
      <a:pattFill prst="ltDn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>
        <a:solidFill>
          <a:schemeClr val="phClr"/>
        </a:solidFill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FBEED7-1AC6-4A79-82C8-E1CAA8FC4C3A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B36ECD83-15A7-4183-936D-B3EAC9E17E5E}">
      <dgm:prSet custT="1"/>
      <dgm:spPr/>
      <dgm:t>
        <a:bodyPr/>
        <a:lstStyle/>
        <a:p>
          <a:pPr>
            <a:defRPr cap="all"/>
          </a:pPr>
          <a:r>
            <a:rPr lang="en-US" sz="5000" b="1" dirty="0"/>
            <a:t>Q&amp;A</a:t>
          </a:r>
        </a:p>
      </dgm:t>
    </dgm:pt>
    <dgm:pt modelId="{5E8EC9C8-E386-4B8F-9297-CF9FDBF6B330}" type="parTrans" cxnId="{32BF297C-9D9C-45F3-AAB9-AB5AA4A831D1}">
      <dgm:prSet/>
      <dgm:spPr/>
      <dgm:t>
        <a:bodyPr/>
        <a:lstStyle/>
        <a:p>
          <a:endParaRPr lang="en-US"/>
        </a:p>
      </dgm:t>
    </dgm:pt>
    <dgm:pt modelId="{EB7346D0-63B0-49A7-BC9D-E7CCC1B13D62}" type="sibTrans" cxnId="{32BF297C-9D9C-45F3-AAB9-AB5AA4A831D1}">
      <dgm:prSet/>
      <dgm:spPr/>
      <dgm:t>
        <a:bodyPr/>
        <a:lstStyle/>
        <a:p>
          <a:endParaRPr lang="en-US"/>
        </a:p>
      </dgm:t>
    </dgm:pt>
    <dgm:pt modelId="{DCA3082C-334A-4ED7-B975-841132D497D0}">
      <dgm:prSet custT="1"/>
      <dgm:spPr/>
      <dgm:t>
        <a:bodyPr/>
        <a:lstStyle/>
        <a:p>
          <a:pPr>
            <a:defRPr cap="all"/>
          </a:pPr>
          <a:r>
            <a:rPr lang="en-US" sz="5000" b="1" dirty="0"/>
            <a:t>Thanks</a:t>
          </a:r>
          <a:r>
            <a:rPr lang="en-US" sz="4400" dirty="0"/>
            <a:t>!</a:t>
          </a:r>
        </a:p>
      </dgm:t>
    </dgm:pt>
    <dgm:pt modelId="{21E36C47-90DE-4D8F-BCAB-AC810CB0C5A3}" type="parTrans" cxnId="{26246489-FD8A-4B57-8A15-45E2891FC0D7}">
      <dgm:prSet/>
      <dgm:spPr/>
      <dgm:t>
        <a:bodyPr/>
        <a:lstStyle/>
        <a:p>
          <a:endParaRPr lang="en-US"/>
        </a:p>
      </dgm:t>
    </dgm:pt>
    <dgm:pt modelId="{BECDEC4C-BA6A-4669-B0D6-534598B93CFA}" type="sibTrans" cxnId="{26246489-FD8A-4B57-8A15-45E2891FC0D7}">
      <dgm:prSet/>
      <dgm:spPr/>
      <dgm:t>
        <a:bodyPr/>
        <a:lstStyle/>
        <a:p>
          <a:endParaRPr lang="en-US"/>
        </a:p>
      </dgm:t>
    </dgm:pt>
    <dgm:pt modelId="{6B75299E-E737-4AE7-8755-F702864FE937}" type="pres">
      <dgm:prSet presAssocID="{D9FBEED7-1AC6-4A79-82C8-E1CAA8FC4C3A}" presName="root" presStyleCnt="0">
        <dgm:presLayoutVars>
          <dgm:dir/>
          <dgm:resizeHandles val="exact"/>
        </dgm:presLayoutVars>
      </dgm:prSet>
      <dgm:spPr/>
    </dgm:pt>
    <dgm:pt modelId="{F3E803AD-5B29-4D84-89BB-5FB4F82AD3D1}" type="pres">
      <dgm:prSet presAssocID="{B36ECD83-15A7-4183-936D-B3EAC9E17E5E}" presName="compNode" presStyleCnt="0"/>
      <dgm:spPr/>
    </dgm:pt>
    <dgm:pt modelId="{DC2D95AA-DED4-4F6E-8C4D-A3577FCBC8A2}" type="pres">
      <dgm:prSet presAssocID="{B36ECD83-15A7-4183-936D-B3EAC9E17E5E}" presName="iconBgRect" presStyleLbl="bgShp" presStyleIdx="0" presStyleCnt="2"/>
      <dgm:spPr>
        <a:solidFill>
          <a:schemeClr val="accent1">
            <a:lumMod val="40000"/>
            <a:lumOff val="60000"/>
          </a:schemeClr>
        </a:solidFill>
      </dgm:spPr>
    </dgm:pt>
    <dgm:pt modelId="{07F18447-897B-46B7-8733-C4E86E403360}" type="pres">
      <dgm:prSet presAssocID="{B36ECD83-15A7-4183-936D-B3EAC9E17E5E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5F8BADEA-9A85-4B18-AD38-5B3C3EA88DA1}" type="pres">
      <dgm:prSet presAssocID="{B36ECD83-15A7-4183-936D-B3EAC9E17E5E}" presName="spaceRect" presStyleCnt="0"/>
      <dgm:spPr/>
    </dgm:pt>
    <dgm:pt modelId="{40A7CADA-C35E-47AA-9B62-0C8DAD227E65}" type="pres">
      <dgm:prSet presAssocID="{B36ECD83-15A7-4183-936D-B3EAC9E17E5E}" presName="textRect" presStyleLbl="revTx" presStyleIdx="0" presStyleCnt="2">
        <dgm:presLayoutVars>
          <dgm:chMax val="1"/>
          <dgm:chPref val="1"/>
        </dgm:presLayoutVars>
      </dgm:prSet>
      <dgm:spPr/>
    </dgm:pt>
    <dgm:pt modelId="{BBCBEC6C-B411-4FBC-B2B2-46E68820786F}" type="pres">
      <dgm:prSet presAssocID="{EB7346D0-63B0-49A7-BC9D-E7CCC1B13D62}" presName="sibTrans" presStyleCnt="0"/>
      <dgm:spPr/>
    </dgm:pt>
    <dgm:pt modelId="{F1B9E449-5E9E-47EA-ABC0-A64EB0D27C27}" type="pres">
      <dgm:prSet presAssocID="{DCA3082C-334A-4ED7-B975-841132D497D0}" presName="compNode" presStyleCnt="0"/>
      <dgm:spPr/>
    </dgm:pt>
    <dgm:pt modelId="{6ECA12A4-24BB-471D-B042-D0B762E60EC9}" type="pres">
      <dgm:prSet presAssocID="{DCA3082C-334A-4ED7-B975-841132D497D0}" presName="iconBgRect" presStyleLbl="bgShp" presStyleIdx="1" presStyleCnt="2"/>
      <dgm:spPr>
        <a:solidFill>
          <a:schemeClr val="accent1">
            <a:lumMod val="40000"/>
            <a:lumOff val="60000"/>
          </a:schemeClr>
        </a:solidFill>
      </dgm:spPr>
    </dgm:pt>
    <dgm:pt modelId="{73E11C33-9864-4505-8335-EC9C98166CCD}" type="pres">
      <dgm:prSet presAssocID="{DCA3082C-334A-4ED7-B975-841132D497D0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iling Face with No Fill"/>
        </a:ext>
      </dgm:extLst>
    </dgm:pt>
    <dgm:pt modelId="{84C996D3-8014-4A5D-B2F8-11DB0AEF7AF8}" type="pres">
      <dgm:prSet presAssocID="{DCA3082C-334A-4ED7-B975-841132D497D0}" presName="spaceRect" presStyleCnt="0"/>
      <dgm:spPr/>
    </dgm:pt>
    <dgm:pt modelId="{E0A1DDC3-8E8C-45E3-8164-5EB7200614B5}" type="pres">
      <dgm:prSet presAssocID="{DCA3082C-334A-4ED7-B975-841132D497D0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15B52117-B1C3-413B-9CD1-5915AD850148}" type="presOf" srcId="{D9FBEED7-1AC6-4A79-82C8-E1CAA8FC4C3A}" destId="{6B75299E-E737-4AE7-8755-F702864FE937}" srcOrd="0" destOrd="0" presId="urn:microsoft.com/office/officeart/2018/5/layout/IconCircleLabelList"/>
    <dgm:cxn modelId="{3432FD3C-1994-4020-9D61-67718A811D4A}" type="presOf" srcId="{B36ECD83-15A7-4183-936D-B3EAC9E17E5E}" destId="{40A7CADA-C35E-47AA-9B62-0C8DAD227E65}" srcOrd="0" destOrd="0" presId="urn:microsoft.com/office/officeart/2018/5/layout/IconCircleLabelList"/>
    <dgm:cxn modelId="{32BF297C-9D9C-45F3-AAB9-AB5AA4A831D1}" srcId="{D9FBEED7-1AC6-4A79-82C8-E1CAA8FC4C3A}" destId="{B36ECD83-15A7-4183-936D-B3EAC9E17E5E}" srcOrd="0" destOrd="0" parTransId="{5E8EC9C8-E386-4B8F-9297-CF9FDBF6B330}" sibTransId="{EB7346D0-63B0-49A7-BC9D-E7CCC1B13D62}"/>
    <dgm:cxn modelId="{26246489-FD8A-4B57-8A15-45E2891FC0D7}" srcId="{D9FBEED7-1AC6-4A79-82C8-E1CAA8FC4C3A}" destId="{DCA3082C-334A-4ED7-B975-841132D497D0}" srcOrd="1" destOrd="0" parTransId="{21E36C47-90DE-4D8F-BCAB-AC810CB0C5A3}" sibTransId="{BECDEC4C-BA6A-4669-B0D6-534598B93CFA}"/>
    <dgm:cxn modelId="{17ADE3D5-5199-4275-8AA8-9DB4BABC0747}" type="presOf" srcId="{DCA3082C-334A-4ED7-B975-841132D497D0}" destId="{E0A1DDC3-8E8C-45E3-8164-5EB7200614B5}" srcOrd="0" destOrd="0" presId="urn:microsoft.com/office/officeart/2018/5/layout/IconCircleLabelList"/>
    <dgm:cxn modelId="{FF3675E2-3270-4251-98FA-8FB57E33C8F7}" type="presParOf" srcId="{6B75299E-E737-4AE7-8755-F702864FE937}" destId="{F3E803AD-5B29-4D84-89BB-5FB4F82AD3D1}" srcOrd="0" destOrd="0" presId="urn:microsoft.com/office/officeart/2018/5/layout/IconCircleLabelList"/>
    <dgm:cxn modelId="{FABF3841-A2EC-42C9-8905-1FC9D6C14BE9}" type="presParOf" srcId="{F3E803AD-5B29-4D84-89BB-5FB4F82AD3D1}" destId="{DC2D95AA-DED4-4F6E-8C4D-A3577FCBC8A2}" srcOrd="0" destOrd="0" presId="urn:microsoft.com/office/officeart/2018/5/layout/IconCircleLabelList"/>
    <dgm:cxn modelId="{D62BB46C-C86A-4ED8-8265-788E26B02D4A}" type="presParOf" srcId="{F3E803AD-5B29-4D84-89BB-5FB4F82AD3D1}" destId="{07F18447-897B-46B7-8733-C4E86E403360}" srcOrd="1" destOrd="0" presId="urn:microsoft.com/office/officeart/2018/5/layout/IconCircleLabelList"/>
    <dgm:cxn modelId="{DD15D9F1-584D-4DAE-A6A9-355513BDC54A}" type="presParOf" srcId="{F3E803AD-5B29-4D84-89BB-5FB4F82AD3D1}" destId="{5F8BADEA-9A85-4B18-AD38-5B3C3EA88DA1}" srcOrd="2" destOrd="0" presId="urn:microsoft.com/office/officeart/2018/5/layout/IconCircleLabelList"/>
    <dgm:cxn modelId="{1865D994-3E4F-45B6-877D-43BA404F6333}" type="presParOf" srcId="{F3E803AD-5B29-4D84-89BB-5FB4F82AD3D1}" destId="{40A7CADA-C35E-47AA-9B62-0C8DAD227E65}" srcOrd="3" destOrd="0" presId="urn:microsoft.com/office/officeart/2018/5/layout/IconCircleLabelList"/>
    <dgm:cxn modelId="{8455088C-B7A9-419B-A60D-2F5DD40FC20B}" type="presParOf" srcId="{6B75299E-E737-4AE7-8755-F702864FE937}" destId="{BBCBEC6C-B411-4FBC-B2B2-46E68820786F}" srcOrd="1" destOrd="0" presId="urn:microsoft.com/office/officeart/2018/5/layout/IconCircleLabelList"/>
    <dgm:cxn modelId="{A1DF046A-73D2-4BCA-9623-C27544C3FEBF}" type="presParOf" srcId="{6B75299E-E737-4AE7-8755-F702864FE937}" destId="{F1B9E449-5E9E-47EA-ABC0-A64EB0D27C27}" srcOrd="2" destOrd="0" presId="urn:microsoft.com/office/officeart/2018/5/layout/IconCircleLabelList"/>
    <dgm:cxn modelId="{777D4499-576F-4B03-9EF3-C553677367F1}" type="presParOf" srcId="{F1B9E449-5E9E-47EA-ABC0-A64EB0D27C27}" destId="{6ECA12A4-24BB-471D-B042-D0B762E60EC9}" srcOrd="0" destOrd="0" presId="urn:microsoft.com/office/officeart/2018/5/layout/IconCircleLabelList"/>
    <dgm:cxn modelId="{01A8998D-AB83-4CD5-BE56-AD6F5B87E4C7}" type="presParOf" srcId="{F1B9E449-5E9E-47EA-ABC0-A64EB0D27C27}" destId="{73E11C33-9864-4505-8335-EC9C98166CCD}" srcOrd="1" destOrd="0" presId="urn:microsoft.com/office/officeart/2018/5/layout/IconCircleLabelList"/>
    <dgm:cxn modelId="{F3925B40-259A-417D-B7C4-56B66BC4CA31}" type="presParOf" srcId="{F1B9E449-5E9E-47EA-ABC0-A64EB0D27C27}" destId="{84C996D3-8014-4A5D-B2F8-11DB0AEF7AF8}" srcOrd="2" destOrd="0" presId="urn:microsoft.com/office/officeart/2018/5/layout/IconCircleLabelList"/>
    <dgm:cxn modelId="{8BEF5736-05CD-4224-8C8E-D57365F7E857}" type="presParOf" srcId="{F1B9E449-5E9E-47EA-ABC0-A64EB0D27C27}" destId="{E0A1DDC3-8E8C-45E3-8164-5EB7200614B5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2D95AA-DED4-4F6E-8C4D-A3577FCBC8A2}">
      <dsp:nvSpPr>
        <dsp:cNvPr id="0" name=""/>
        <dsp:cNvSpPr/>
      </dsp:nvSpPr>
      <dsp:spPr>
        <a:xfrm>
          <a:off x="2044800" y="326455"/>
          <a:ext cx="2196000" cy="2196000"/>
        </a:xfrm>
        <a:prstGeom prst="ellipse">
          <a:avLst/>
        </a:prstGeom>
        <a:solidFill>
          <a:schemeClr val="accent1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F18447-897B-46B7-8733-C4E86E403360}">
      <dsp:nvSpPr>
        <dsp:cNvPr id="0" name=""/>
        <dsp:cNvSpPr/>
      </dsp:nvSpPr>
      <dsp:spPr>
        <a:xfrm>
          <a:off x="2512800" y="794456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0A7CADA-C35E-47AA-9B62-0C8DAD227E65}">
      <dsp:nvSpPr>
        <dsp:cNvPr id="0" name=""/>
        <dsp:cNvSpPr/>
      </dsp:nvSpPr>
      <dsp:spPr>
        <a:xfrm>
          <a:off x="1342800" y="3206456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5000" b="1" kern="1200" dirty="0"/>
            <a:t>Q&amp;A</a:t>
          </a:r>
        </a:p>
      </dsp:txBody>
      <dsp:txXfrm>
        <a:off x="1342800" y="3206456"/>
        <a:ext cx="3600000" cy="720000"/>
      </dsp:txXfrm>
    </dsp:sp>
    <dsp:sp modelId="{6ECA12A4-24BB-471D-B042-D0B762E60EC9}">
      <dsp:nvSpPr>
        <dsp:cNvPr id="0" name=""/>
        <dsp:cNvSpPr/>
      </dsp:nvSpPr>
      <dsp:spPr>
        <a:xfrm>
          <a:off x="6274800" y="326455"/>
          <a:ext cx="2196000" cy="2196000"/>
        </a:xfrm>
        <a:prstGeom prst="ellipse">
          <a:avLst/>
        </a:prstGeom>
        <a:solidFill>
          <a:schemeClr val="accent1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E11C33-9864-4505-8335-EC9C98166CCD}">
      <dsp:nvSpPr>
        <dsp:cNvPr id="0" name=""/>
        <dsp:cNvSpPr/>
      </dsp:nvSpPr>
      <dsp:spPr>
        <a:xfrm>
          <a:off x="6742800" y="794456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A1DDC3-8E8C-45E3-8164-5EB7200614B5}">
      <dsp:nvSpPr>
        <dsp:cNvPr id="0" name=""/>
        <dsp:cNvSpPr/>
      </dsp:nvSpPr>
      <dsp:spPr>
        <a:xfrm>
          <a:off x="5572800" y="3206456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5000" b="1" kern="1200" dirty="0"/>
            <a:t>Thanks</a:t>
          </a:r>
          <a:r>
            <a:rPr lang="en-US" sz="4400" kern="1200" dirty="0"/>
            <a:t>!</a:t>
          </a:r>
        </a:p>
      </dsp:txBody>
      <dsp:txXfrm>
        <a:off x="5572800" y="3206456"/>
        <a:ext cx="36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jpeg>
</file>

<file path=ppt/media/image13.png>
</file>

<file path=ppt/media/image14.png>
</file>

<file path=ppt/media/image15.svg>
</file>

<file path=ppt/media/image16.png>
</file>

<file path=ppt/media/image17.sv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2B5D23-4945-DF4E-8BB8-02555AB6E024}" type="datetimeFigureOut">
              <a:rPr lang="en-US" smtClean="0"/>
              <a:t>4/20/20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1605E5-F12A-2240-B4EC-28644018E3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7799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1605E5-F12A-2240-B4EC-28644018E36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7552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1605E5-F12A-2240-B4EC-28644018E36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1049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1605E5-F12A-2240-B4EC-28644018E36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8511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746b41f319_1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Paavna</a:t>
            </a:r>
            <a:endParaRPr/>
          </a:p>
        </p:txBody>
      </p:sp>
      <p:sp>
        <p:nvSpPr>
          <p:cNvPr id="270" name="Google Shape;270;g746b41f319_1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143532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1605E5-F12A-2240-B4EC-28644018E36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4345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1605E5-F12A-2240-B4EC-28644018E36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001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1605E5-F12A-2240-B4EC-28644018E36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4920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1605E5-F12A-2240-B4EC-28644018E36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9420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1605E5-F12A-2240-B4EC-28644018E36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7016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1605E5-F12A-2240-B4EC-28644018E36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9551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1605E5-F12A-2240-B4EC-28644018E36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3936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1605E5-F12A-2240-B4EC-28644018E36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076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1605E5-F12A-2240-B4EC-28644018E36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2613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1605E5-F12A-2240-B4EC-28644018E36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361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746b41f319_3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Paavna</a:t>
            </a:r>
            <a:endParaRPr/>
          </a:p>
        </p:txBody>
      </p:sp>
      <p:sp>
        <p:nvSpPr>
          <p:cNvPr id="169" name="Google Shape;169;g746b41f319_3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086842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746b41f319_8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Paavna</a:t>
            </a:r>
            <a:endParaRPr/>
          </a:p>
        </p:txBody>
      </p:sp>
      <p:sp>
        <p:nvSpPr>
          <p:cNvPr id="181" name="Google Shape;181;g746b41f319_8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100137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746b41f319_1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Paavna</a:t>
            </a:r>
            <a:endParaRPr dirty="0"/>
          </a:p>
        </p:txBody>
      </p:sp>
      <p:sp>
        <p:nvSpPr>
          <p:cNvPr id="205" name="Google Shape;205;g746b41f319_1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516257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1605E5-F12A-2240-B4EC-28644018E36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7539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1605E5-F12A-2240-B4EC-28644018E36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5063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1605E5-F12A-2240-B4EC-28644018E36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500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969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598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21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2802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393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0417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784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1432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48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270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4/20/20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738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4/20/20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886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23" r:id="rId6"/>
    <p:sldLayoutId id="2147483718" r:id="rId7"/>
    <p:sldLayoutId id="2147483719" r:id="rId8"/>
    <p:sldLayoutId id="2147483720" r:id="rId9"/>
    <p:sldLayoutId id="2147483722" r:id="rId10"/>
    <p:sldLayoutId id="214748372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25168669-A0B6-4763-BF5E-32A6D4ABE1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6206D0-F6C6-9E45-9FD7-DDD9B980EC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483004"/>
            <a:ext cx="6894576" cy="356616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8200" b="1" dirty="0">
                <a:latin typeface="+mn-lt"/>
              </a:rPr>
              <a:t>Influence of Social Media Ads on Buying Decisions &amp; Browsing Experience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FE3946-3E24-8949-AA74-9245EB4D8B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478932"/>
            <a:ext cx="6894576" cy="1572768"/>
          </a:xfrm>
        </p:spPr>
        <p:txBody>
          <a:bodyPr>
            <a:normAutofit/>
          </a:bodyPr>
          <a:lstStyle/>
          <a:p>
            <a:r>
              <a:rPr lang="en-US" altLang="zh-CN" dirty="0" err="1"/>
              <a:t>Paavna</a:t>
            </a:r>
            <a:r>
              <a:rPr lang="zh-CN" altLang="en-US" dirty="0"/>
              <a:t> </a:t>
            </a:r>
            <a:r>
              <a:rPr lang="en-US" altLang="zh-CN" dirty="0"/>
              <a:t>Suresh</a:t>
            </a:r>
            <a:r>
              <a:rPr lang="zh-CN" altLang="en-US" dirty="0"/>
              <a:t>                           </a:t>
            </a:r>
            <a:r>
              <a:rPr lang="en-US" altLang="zh-CN" dirty="0" err="1"/>
              <a:t>Ebube</a:t>
            </a:r>
            <a:r>
              <a:rPr lang="zh-CN" altLang="en-US" dirty="0"/>
              <a:t> </a:t>
            </a:r>
            <a:r>
              <a:rPr lang="en-US" altLang="zh-CN" dirty="0" err="1"/>
              <a:t>Iheme</a:t>
            </a:r>
            <a:endParaRPr lang="en-US" dirty="0"/>
          </a:p>
          <a:p>
            <a:r>
              <a:rPr lang="en-US" dirty="0" err="1"/>
              <a:t>Zhaoyi</a:t>
            </a:r>
            <a:r>
              <a:rPr lang="zh-CN" altLang="en-US" dirty="0"/>
              <a:t> </a:t>
            </a:r>
            <a:r>
              <a:rPr lang="en-US" altLang="zh-CN" dirty="0"/>
              <a:t>Wang</a:t>
            </a:r>
            <a:r>
              <a:rPr lang="zh-CN" altLang="en-US" dirty="0"/>
              <a:t>                             </a:t>
            </a:r>
            <a:r>
              <a:rPr lang="en-US" altLang="zh-CN" dirty="0"/>
              <a:t>Fan</a:t>
            </a:r>
            <a:r>
              <a:rPr lang="zh-CN" altLang="en-US" dirty="0"/>
              <a:t> </a:t>
            </a:r>
            <a:r>
              <a:rPr lang="en-US" altLang="zh-CN" dirty="0"/>
              <a:t>Peng</a:t>
            </a:r>
            <a:endParaRPr lang="en-US" dirty="0"/>
          </a:p>
        </p:txBody>
      </p:sp>
      <p:pic>
        <p:nvPicPr>
          <p:cNvPr id="7" name="Picture 6" descr="A picture containing indoor, monitor, photo, sitting&#10;&#10;Description automatically generated">
            <a:extLst>
              <a:ext uri="{FF2B5EF4-FFF2-40B4-BE49-F238E27FC236}">
                <a16:creationId xmlns:a16="http://schemas.microsoft.com/office/drawing/2014/main" id="{136F5DB1-62F0-A547-BE00-AB4F1E27AC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762" r="10143" b="-2"/>
          <a:stretch/>
        </p:blipFill>
        <p:spPr>
          <a:xfrm>
            <a:off x="8166565" y="-1"/>
            <a:ext cx="4025436" cy="4192254"/>
          </a:xfrm>
          <a:custGeom>
            <a:avLst/>
            <a:gdLst/>
            <a:ahLst/>
            <a:cxnLst/>
            <a:rect l="l" t="t" r="r" b="b"/>
            <a:pathLst>
              <a:path w="4025436" h="4192254">
                <a:moveTo>
                  <a:pt x="9012" y="0"/>
                </a:moveTo>
                <a:lnTo>
                  <a:pt x="4025436" y="0"/>
                </a:lnTo>
                <a:lnTo>
                  <a:pt x="4025436" y="4170939"/>
                </a:lnTo>
                <a:lnTo>
                  <a:pt x="3911850" y="4158897"/>
                </a:lnTo>
                <a:cubicBezTo>
                  <a:pt x="3867076" y="4157030"/>
                  <a:pt x="3822191" y="4158025"/>
                  <a:pt x="3777451" y="4161892"/>
                </a:cubicBezTo>
                <a:cubicBezTo>
                  <a:pt x="3546855" y="4176937"/>
                  <a:pt x="3316001" y="4170146"/>
                  <a:pt x="3085404" y="4173475"/>
                </a:cubicBezTo>
                <a:cubicBezTo>
                  <a:pt x="2776919" y="4178001"/>
                  <a:pt x="2468690" y="4166419"/>
                  <a:pt x="2160333" y="4165354"/>
                </a:cubicBezTo>
                <a:cubicBezTo>
                  <a:pt x="2097129" y="4165088"/>
                  <a:pt x="2033670" y="4168549"/>
                  <a:pt x="1970723" y="4173874"/>
                </a:cubicBezTo>
                <a:cubicBezTo>
                  <a:pt x="1883515" y="4181064"/>
                  <a:pt x="1797455" y="4172010"/>
                  <a:pt x="1711013" y="4163490"/>
                </a:cubicBezTo>
                <a:cubicBezTo>
                  <a:pt x="1606822" y="4153239"/>
                  <a:pt x="1502887" y="4162292"/>
                  <a:pt x="1399336" y="4174140"/>
                </a:cubicBezTo>
                <a:cubicBezTo>
                  <a:pt x="1221562" y="4194097"/>
                  <a:pt x="1042447" y="4197572"/>
                  <a:pt x="864085" y="4184525"/>
                </a:cubicBezTo>
                <a:cubicBezTo>
                  <a:pt x="667068" y="4170546"/>
                  <a:pt x="470180" y="4173076"/>
                  <a:pt x="273163" y="4174140"/>
                </a:cubicBezTo>
                <a:lnTo>
                  <a:pt x="2378" y="4173417"/>
                </a:lnTo>
                <a:lnTo>
                  <a:pt x="4690" y="4104690"/>
                </a:lnTo>
                <a:cubicBezTo>
                  <a:pt x="25393" y="3941287"/>
                  <a:pt x="32662" y="3776459"/>
                  <a:pt x="26422" y="3611860"/>
                </a:cubicBezTo>
                <a:cubicBezTo>
                  <a:pt x="17272" y="3405858"/>
                  <a:pt x="-4968" y="3199982"/>
                  <a:pt x="1005" y="2993470"/>
                </a:cubicBezTo>
                <a:cubicBezTo>
                  <a:pt x="9012" y="2716047"/>
                  <a:pt x="6852" y="2438496"/>
                  <a:pt x="9012" y="2161072"/>
                </a:cubicBezTo>
                <a:cubicBezTo>
                  <a:pt x="10537" y="1974005"/>
                  <a:pt x="12697" y="1787191"/>
                  <a:pt x="7867" y="1600124"/>
                </a:cubicBezTo>
                <a:cubicBezTo>
                  <a:pt x="1260" y="1351294"/>
                  <a:pt x="3800" y="1102083"/>
                  <a:pt x="7867" y="853126"/>
                </a:cubicBezTo>
                <a:cubicBezTo>
                  <a:pt x="11807" y="609125"/>
                  <a:pt x="3038" y="365124"/>
                  <a:pt x="9012" y="121124"/>
                </a:cubicBezTo>
                <a:close/>
              </a:path>
            </a:pathLst>
          </a:custGeom>
        </p:spPr>
      </p:pic>
      <p:sp>
        <p:nvSpPr>
          <p:cNvPr id="85" name="Rectangle 6">
            <a:extLst>
              <a:ext uri="{FF2B5EF4-FFF2-40B4-BE49-F238E27FC236}">
                <a16:creationId xmlns:a16="http://schemas.microsoft.com/office/drawing/2014/main" id="{3833E1B1-6167-4A9F-A3F1-27B5B4901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4252191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BD374A"/>
          </a:solidFill>
          <a:ln w="38100" cap="rnd">
            <a:solidFill>
              <a:srgbClr val="BD374A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cell phone&#10;&#10;Description automatically generated">
            <a:extLst>
              <a:ext uri="{FF2B5EF4-FFF2-40B4-BE49-F238E27FC236}">
                <a16:creationId xmlns:a16="http://schemas.microsoft.com/office/drawing/2014/main" id="{A75D1F8F-09D6-C546-A704-24366D34D1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188" r="-3" b="-3"/>
          <a:stretch/>
        </p:blipFill>
        <p:spPr>
          <a:xfrm>
            <a:off x="8165871" y="4363728"/>
            <a:ext cx="4026131" cy="2494272"/>
          </a:xfrm>
          <a:custGeom>
            <a:avLst/>
            <a:gdLst/>
            <a:ahLst/>
            <a:cxnLst/>
            <a:rect l="l" t="t" r="r" b="b"/>
            <a:pathLst>
              <a:path w="4026131" h="2494272">
                <a:moveTo>
                  <a:pt x="2377462" y="4"/>
                </a:moveTo>
                <a:cubicBezTo>
                  <a:pt x="2422141" y="-80"/>
                  <a:pt x="2466831" y="1185"/>
                  <a:pt x="2511520" y="4513"/>
                </a:cubicBezTo>
                <a:cubicBezTo>
                  <a:pt x="2661984" y="18159"/>
                  <a:pt x="2813148" y="21488"/>
                  <a:pt x="2964033" y="14498"/>
                </a:cubicBezTo>
                <a:cubicBezTo>
                  <a:pt x="3085282" y="5805"/>
                  <a:pt x="3206901" y="4287"/>
                  <a:pt x="3328316" y="9972"/>
                </a:cubicBezTo>
                <a:cubicBezTo>
                  <a:pt x="3441444" y="16762"/>
                  <a:pt x="3554572" y="23684"/>
                  <a:pt x="3668083" y="19690"/>
                </a:cubicBezTo>
                <a:cubicBezTo>
                  <a:pt x="3713282" y="18093"/>
                  <a:pt x="3757844" y="16096"/>
                  <a:pt x="3802662" y="13433"/>
                </a:cubicBezTo>
                <a:cubicBezTo>
                  <a:pt x="3843885" y="9806"/>
                  <a:pt x="3885220" y="8092"/>
                  <a:pt x="3926544" y="8291"/>
                </a:cubicBezTo>
                <a:lnTo>
                  <a:pt x="4026131" y="13390"/>
                </a:lnTo>
                <a:lnTo>
                  <a:pt x="4026131" y="2494272"/>
                </a:lnTo>
                <a:lnTo>
                  <a:pt x="10281" y="2494272"/>
                </a:lnTo>
                <a:lnTo>
                  <a:pt x="23416" y="2297490"/>
                </a:lnTo>
                <a:cubicBezTo>
                  <a:pt x="25789" y="2226367"/>
                  <a:pt x="25795" y="2155166"/>
                  <a:pt x="23432" y="2084006"/>
                </a:cubicBezTo>
                <a:cubicBezTo>
                  <a:pt x="13519" y="1842381"/>
                  <a:pt x="9580" y="1600579"/>
                  <a:pt x="11612" y="1358612"/>
                </a:cubicBezTo>
                <a:cubicBezTo>
                  <a:pt x="13137" y="1187811"/>
                  <a:pt x="13900" y="1016882"/>
                  <a:pt x="6020" y="846463"/>
                </a:cubicBezTo>
                <a:cubicBezTo>
                  <a:pt x="938" y="737553"/>
                  <a:pt x="-3892" y="629151"/>
                  <a:pt x="4750" y="520621"/>
                </a:cubicBezTo>
                <a:cubicBezTo>
                  <a:pt x="12521" y="433010"/>
                  <a:pt x="16801" y="345157"/>
                  <a:pt x="17585" y="257272"/>
                </a:cubicBezTo>
                <a:lnTo>
                  <a:pt x="10032" y="12516"/>
                </a:lnTo>
                <a:lnTo>
                  <a:pt x="133406" y="7975"/>
                </a:lnTo>
                <a:cubicBezTo>
                  <a:pt x="278147" y="-159"/>
                  <a:pt x="423274" y="3223"/>
                  <a:pt x="567531" y="18093"/>
                </a:cubicBezTo>
                <a:cubicBezTo>
                  <a:pt x="669589" y="25934"/>
                  <a:pt x="772106" y="24683"/>
                  <a:pt x="873972" y="14365"/>
                </a:cubicBezTo>
                <a:cubicBezTo>
                  <a:pt x="1060902" y="-1744"/>
                  <a:pt x="1247448" y="11170"/>
                  <a:pt x="1433995" y="22087"/>
                </a:cubicBezTo>
                <a:cubicBezTo>
                  <a:pt x="1614668" y="32736"/>
                  <a:pt x="1795214" y="24882"/>
                  <a:pt x="1975886" y="17826"/>
                </a:cubicBezTo>
                <a:cubicBezTo>
                  <a:pt x="2109476" y="12635"/>
                  <a:pt x="2243424" y="253"/>
                  <a:pt x="2377462" y="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942640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AE9F43-8737-534B-9DAA-32C9F55394AC}"/>
              </a:ext>
            </a:extLst>
          </p:cNvPr>
          <p:cNvSpPr/>
          <p:nvPr/>
        </p:nvSpPr>
        <p:spPr>
          <a:xfrm>
            <a:off x="5980423" y="3244334"/>
            <a:ext cx="2311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 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C542EF2-F8FE-CB49-8C35-B83A6DB24D0A}"/>
              </a:ext>
            </a:extLst>
          </p:cNvPr>
          <p:cNvSpPr/>
          <p:nvPr/>
        </p:nvSpPr>
        <p:spPr>
          <a:xfrm>
            <a:off x="5980423" y="3244334"/>
            <a:ext cx="2311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 </a:t>
            </a:r>
            <a:endParaRPr lang="en-US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9D4B4EA3-A283-2944-9173-CDE0167465F7}"/>
              </a:ext>
            </a:extLst>
          </p:cNvPr>
          <p:cNvGraphicFramePr>
            <a:graphicFrameLocks/>
          </p:cNvGraphicFramePr>
          <p:nvPr/>
        </p:nvGraphicFramePr>
        <p:xfrm>
          <a:off x="600209" y="1318985"/>
          <a:ext cx="5137321" cy="47895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11906CFB-6D39-8543-A3AA-59AFEDA571C1}"/>
              </a:ext>
            </a:extLst>
          </p:cNvPr>
          <p:cNvGraphicFramePr>
            <a:graphicFrameLocks/>
          </p:cNvGraphicFramePr>
          <p:nvPr/>
        </p:nvGraphicFramePr>
        <p:xfrm>
          <a:off x="6454470" y="1318985"/>
          <a:ext cx="5137321" cy="47895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3" name="Title 1">
            <a:extLst>
              <a:ext uri="{FF2B5EF4-FFF2-40B4-BE49-F238E27FC236}">
                <a16:creationId xmlns:a16="http://schemas.microsoft.com/office/drawing/2014/main" id="{0526706A-5D42-FF43-800E-26F3FA314269}"/>
              </a:ext>
            </a:extLst>
          </p:cNvPr>
          <p:cNvSpPr txBox="1">
            <a:spLocks/>
          </p:cNvSpPr>
          <p:nvPr/>
        </p:nvSpPr>
        <p:spPr>
          <a:xfrm>
            <a:off x="529281" y="207938"/>
            <a:ext cx="10515600" cy="83450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accent1"/>
                </a:solidFill>
                <a:latin typeface="+mn-lt"/>
              </a:rPr>
              <a:t>Interesting Insights</a:t>
            </a:r>
            <a:endParaRPr lang="en-US" b="1" dirty="0">
              <a:solidFill>
                <a:schemeClr val="accent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835675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AE9F43-8737-534B-9DAA-32C9F55394AC}"/>
              </a:ext>
            </a:extLst>
          </p:cNvPr>
          <p:cNvSpPr/>
          <p:nvPr/>
        </p:nvSpPr>
        <p:spPr>
          <a:xfrm>
            <a:off x="5980423" y="3244334"/>
            <a:ext cx="2311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C542EF2-F8FE-CB49-8C35-B83A6DB24D0A}"/>
              </a:ext>
            </a:extLst>
          </p:cNvPr>
          <p:cNvSpPr/>
          <p:nvPr/>
        </p:nvSpPr>
        <p:spPr>
          <a:xfrm>
            <a:off x="5980423" y="3244334"/>
            <a:ext cx="2311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930EC5DF-3188-1240-9737-E2EB482C91B3}"/>
              </a:ext>
            </a:extLst>
          </p:cNvPr>
          <p:cNvGraphicFramePr>
            <a:graphicFrameLocks/>
          </p:cNvGraphicFramePr>
          <p:nvPr/>
        </p:nvGraphicFramePr>
        <p:xfrm>
          <a:off x="379723" y="3040039"/>
          <a:ext cx="7481577" cy="3817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491E7A89-776B-4D4A-86E3-47D5984D9FA0}"/>
              </a:ext>
            </a:extLst>
          </p:cNvPr>
          <p:cNvGraphicFramePr>
            <a:graphicFrameLocks/>
          </p:cNvGraphicFramePr>
          <p:nvPr/>
        </p:nvGraphicFramePr>
        <p:xfrm>
          <a:off x="4720281" y="625189"/>
          <a:ext cx="9515141" cy="43916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Title 1">
            <a:extLst>
              <a:ext uri="{FF2B5EF4-FFF2-40B4-BE49-F238E27FC236}">
                <a16:creationId xmlns:a16="http://schemas.microsoft.com/office/drawing/2014/main" id="{42317E6C-2943-5640-AD46-5358197A880B}"/>
              </a:ext>
            </a:extLst>
          </p:cNvPr>
          <p:cNvSpPr txBox="1">
            <a:spLocks/>
          </p:cNvSpPr>
          <p:nvPr/>
        </p:nvSpPr>
        <p:spPr>
          <a:xfrm>
            <a:off x="529281" y="207938"/>
            <a:ext cx="10515600" cy="83450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accent1"/>
                </a:solidFill>
                <a:latin typeface="+mn-lt"/>
              </a:rPr>
              <a:t>Interesting Insights</a:t>
            </a:r>
            <a:endParaRPr lang="en-US" b="1" dirty="0">
              <a:solidFill>
                <a:schemeClr val="accent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48997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39"/>
          <p:cNvSpPr/>
          <p:nvPr/>
        </p:nvSpPr>
        <p:spPr>
          <a:xfrm rot="-5400000" flipH="1">
            <a:off x="5104482" y="-5104482"/>
            <a:ext cx="1983037" cy="12192001"/>
          </a:xfrm>
          <a:custGeom>
            <a:avLst/>
            <a:gdLst/>
            <a:ahLst/>
            <a:cxnLst/>
            <a:rect l="l" t="t" r="r" b="b"/>
            <a:pathLst>
              <a:path w="1983037" h="12192001" extrusionOk="0">
                <a:moveTo>
                  <a:pt x="0" y="0"/>
                </a:moveTo>
                <a:lnTo>
                  <a:pt x="0" y="12192001"/>
                </a:lnTo>
                <a:lnTo>
                  <a:pt x="1945626" y="12192001"/>
                </a:lnTo>
                <a:lnTo>
                  <a:pt x="1914883" y="11926947"/>
                </a:lnTo>
                <a:cubicBezTo>
                  <a:pt x="1884529" y="11579709"/>
                  <a:pt x="1881652" y="11231009"/>
                  <a:pt x="1887405" y="10882179"/>
                </a:cubicBezTo>
                <a:cubicBezTo>
                  <a:pt x="1893725" y="10493309"/>
                  <a:pt x="1911547" y="10104667"/>
                  <a:pt x="1955094" y="9717835"/>
                </a:cubicBezTo>
                <a:cubicBezTo>
                  <a:pt x="1966715" y="9591491"/>
                  <a:pt x="1966715" y="9464357"/>
                  <a:pt x="1955094" y="9338013"/>
                </a:cubicBezTo>
                <a:cubicBezTo>
                  <a:pt x="1945663" y="9204453"/>
                  <a:pt x="1943091" y="9070511"/>
                  <a:pt x="1947423" y="8936699"/>
                </a:cubicBezTo>
                <a:cubicBezTo>
                  <a:pt x="1960283" y="8527701"/>
                  <a:pt x="1930726" y="8118470"/>
                  <a:pt x="1949002" y="7709920"/>
                </a:cubicBezTo>
                <a:cubicBezTo>
                  <a:pt x="1970436" y="7231918"/>
                  <a:pt x="1945393" y="6755049"/>
                  <a:pt x="1930276" y="6277504"/>
                </a:cubicBezTo>
                <a:cubicBezTo>
                  <a:pt x="1920123" y="5954014"/>
                  <a:pt x="1913803" y="5630292"/>
                  <a:pt x="1954643" y="5307481"/>
                </a:cubicBezTo>
                <a:cubicBezTo>
                  <a:pt x="1969761" y="5188718"/>
                  <a:pt x="1956899" y="5068596"/>
                  <a:pt x="1944941" y="4949831"/>
                </a:cubicBezTo>
                <a:cubicBezTo>
                  <a:pt x="1917866" y="4678139"/>
                  <a:pt x="1932758" y="4407584"/>
                  <a:pt x="1961187" y="4137481"/>
                </a:cubicBezTo>
                <a:cubicBezTo>
                  <a:pt x="1994579" y="3823035"/>
                  <a:pt x="1984877" y="3508818"/>
                  <a:pt x="1964118" y="3194148"/>
                </a:cubicBezTo>
                <a:cubicBezTo>
                  <a:pt x="1937270" y="2789895"/>
                  <a:pt x="1903424" y="2387003"/>
                  <a:pt x="1914708" y="1979808"/>
                </a:cubicBezTo>
                <a:cubicBezTo>
                  <a:pt x="1919446" y="1800868"/>
                  <a:pt x="1935466" y="1622384"/>
                  <a:pt x="1949679" y="1443897"/>
                </a:cubicBezTo>
                <a:cubicBezTo>
                  <a:pt x="1964278" y="1212701"/>
                  <a:pt x="1961931" y="980722"/>
                  <a:pt x="1942685" y="749860"/>
                </a:cubicBezTo>
                <a:cubicBezTo>
                  <a:pt x="1929825" y="555933"/>
                  <a:pt x="1921533" y="362007"/>
                  <a:pt x="1933706" y="168558"/>
                </a:cubicBezTo>
                <a:lnTo>
                  <a:pt x="195078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ctr" anchorCtr="0">
            <a:noAutofit/>
          </a:bodyPr>
          <a:lstStyle/>
          <a:p>
            <a:pPr>
              <a:spcBef>
                <a:spcPts val="0"/>
              </a:spcBef>
              <a:buClr>
                <a:schemeClr val="lt1"/>
              </a:buClr>
              <a:buSzPts val="5400"/>
            </a:pPr>
            <a:r>
              <a:rPr lang="en" sz="6600" b="1" dirty="0">
                <a:solidFill>
                  <a:schemeClr val="lt1"/>
                </a:solidFill>
                <a:ea typeface="Pacifico"/>
                <a:cs typeface="Pacifico"/>
                <a:sym typeface="Pacifico"/>
              </a:rPr>
              <a:t>Deep dive</a:t>
            </a:r>
            <a:endParaRPr sz="6600" b="1" dirty="0">
              <a:ea typeface="Pacifico"/>
              <a:cs typeface="Pacifico"/>
              <a:sym typeface="Pacifico"/>
            </a:endParaRPr>
          </a:p>
        </p:txBody>
      </p:sp>
      <p:grpSp>
        <p:nvGrpSpPr>
          <p:cNvPr id="275" name="Google Shape;275;p39"/>
          <p:cNvGrpSpPr/>
          <p:nvPr/>
        </p:nvGrpSpPr>
        <p:grpSpPr>
          <a:xfrm>
            <a:off x="838201" y="3105207"/>
            <a:ext cx="10515599" cy="3847220"/>
            <a:chOff x="0" y="881552"/>
            <a:chExt cx="10515599" cy="3847220"/>
          </a:xfrm>
        </p:grpSpPr>
        <p:sp>
          <p:nvSpPr>
            <p:cNvPr id="276" name="Google Shape;276;p39"/>
            <p:cNvSpPr/>
            <p:nvPr/>
          </p:nvSpPr>
          <p:spPr>
            <a:xfrm>
              <a:off x="0" y="881552"/>
              <a:ext cx="2957512" cy="1878020"/>
            </a:xfrm>
            <a:prstGeom prst="roundRect">
              <a:avLst>
                <a:gd name="adj" fmla="val 10000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77" name="Google Shape;277;p39"/>
            <p:cNvSpPr/>
            <p:nvPr/>
          </p:nvSpPr>
          <p:spPr>
            <a:xfrm>
              <a:off x="328612" y="1193734"/>
              <a:ext cx="2957512" cy="187802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9803"/>
              </a:schemeClr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78" name="Google Shape;278;p39"/>
            <p:cNvSpPr txBox="1"/>
            <p:nvPr/>
          </p:nvSpPr>
          <p:spPr>
            <a:xfrm>
              <a:off x="383617" y="2960872"/>
              <a:ext cx="2847600" cy="176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52400" tIns="152400" rIns="152400" bIns="152400" anchor="ctr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chemeClr val="dk1"/>
                </a:buClr>
                <a:buSzPts val="3000"/>
              </a:pPr>
              <a:endParaRPr sz="2400">
                <a:latin typeface="Pacifico"/>
                <a:ea typeface="Pacifico"/>
                <a:cs typeface="Pacifico"/>
                <a:sym typeface="Pacifico"/>
              </a:endParaRPr>
            </a:p>
          </p:txBody>
        </p:sp>
        <p:sp>
          <p:nvSpPr>
            <p:cNvPr id="279" name="Google Shape;279;p39"/>
            <p:cNvSpPr/>
            <p:nvPr/>
          </p:nvSpPr>
          <p:spPr>
            <a:xfrm>
              <a:off x="3614737" y="881552"/>
              <a:ext cx="2957512" cy="1878020"/>
            </a:xfrm>
            <a:prstGeom prst="roundRect">
              <a:avLst>
                <a:gd name="adj" fmla="val 10000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80" name="Google Shape;280;p39"/>
            <p:cNvSpPr/>
            <p:nvPr/>
          </p:nvSpPr>
          <p:spPr>
            <a:xfrm>
              <a:off x="3943350" y="1193734"/>
              <a:ext cx="2957512" cy="187802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9803"/>
              </a:schemeClr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81" name="Google Shape;281;p39"/>
            <p:cNvSpPr/>
            <p:nvPr/>
          </p:nvSpPr>
          <p:spPr>
            <a:xfrm>
              <a:off x="7229475" y="881552"/>
              <a:ext cx="2957512" cy="1878020"/>
            </a:xfrm>
            <a:prstGeom prst="roundRect">
              <a:avLst>
                <a:gd name="adj" fmla="val 10000"/>
              </a:avLst>
            </a:prstGeom>
            <a:solidFill>
              <a:schemeClr val="accent1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82" name="Google Shape;282;p39"/>
            <p:cNvSpPr/>
            <p:nvPr/>
          </p:nvSpPr>
          <p:spPr>
            <a:xfrm>
              <a:off x="7558087" y="1193734"/>
              <a:ext cx="2957512" cy="1878020"/>
            </a:xfrm>
            <a:prstGeom prst="roundRect">
              <a:avLst>
                <a:gd name="adj" fmla="val 10000"/>
              </a:avLst>
            </a:prstGeom>
            <a:solidFill>
              <a:schemeClr val="lt1">
                <a:alpha val="89803"/>
              </a:schemeClr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chemeClr val="dk1"/>
                </a:buClr>
                <a:buSzPts val="3000"/>
              </a:pPr>
              <a:r>
                <a:rPr lang="en" sz="3600" b="1" dirty="0">
                  <a:solidFill>
                    <a:schemeClr val="dk1"/>
                  </a:solidFill>
                  <a:sym typeface="Pacifico"/>
                </a:rPr>
                <a:t>Ad </a:t>
              </a:r>
              <a:r>
                <a:rPr lang="en-US" altLang="zh-CN" sz="3600" b="1" dirty="0">
                  <a:solidFill>
                    <a:schemeClr val="dk1"/>
                  </a:solidFill>
                  <a:sym typeface="Pacifico"/>
                </a:rPr>
                <a:t>exploration</a:t>
              </a:r>
              <a:r>
                <a:rPr lang="zh-CN" altLang="en-US" sz="3600" b="1" dirty="0">
                  <a:solidFill>
                    <a:schemeClr val="dk1"/>
                  </a:solidFill>
                  <a:sym typeface="Pacifico"/>
                </a:rPr>
                <a:t> </a:t>
              </a:r>
              <a:r>
                <a:rPr lang="en-US" altLang="zh-CN" sz="3600" b="1" dirty="0">
                  <a:solidFill>
                    <a:schemeClr val="dk1"/>
                  </a:solidFill>
                  <a:sym typeface="Pacifico"/>
                </a:rPr>
                <a:t>and</a:t>
              </a:r>
              <a:r>
                <a:rPr lang="zh-CN" altLang="en-US" sz="3600" b="1" dirty="0">
                  <a:solidFill>
                    <a:schemeClr val="dk1"/>
                  </a:solidFill>
                  <a:sym typeface="Pacifico"/>
                </a:rPr>
                <a:t> </a:t>
              </a:r>
              <a:r>
                <a:rPr lang="en-US" altLang="zh-CN" sz="3600" b="1" dirty="0">
                  <a:solidFill>
                    <a:schemeClr val="dk1"/>
                  </a:solidFill>
                  <a:sym typeface="Pacifico"/>
                </a:rPr>
                <a:t>influence</a:t>
              </a:r>
              <a:r>
                <a:rPr lang="zh-CN" altLang="en-US" sz="3600" b="1" dirty="0">
                  <a:solidFill>
                    <a:schemeClr val="dk1"/>
                  </a:solidFill>
                  <a:sym typeface="Pacifico"/>
                </a:rPr>
                <a:t> </a:t>
              </a:r>
              <a:r>
                <a:rPr lang="en-US" altLang="zh-CN" sz="3600" b="1" dirty="0">
                  <a:solidFill>
                    <a:schemeClr val="dk1"/>
                  </a:solidFill>
                  <a:sym typeface="Pacifico"/>
                </a:rPr>
                <a:t>on</a:t>
              </a:r>
              <a:r>
                <a:rPr lang="zh-CN" altLang="en-US" sz="3600" b="1" dirty="0">
                  <a:solidFill>
                    <a:schemeClr val="dk1"/>
                  </a:solidFill>
                  <a:sym typeface="Pacifico"/>
                </a:rPr>
                <a:t> </a:t>
              </a:r>
              <a:r>
                <a:rPr lang="en-US" altLang="zh-CN" sz="3600" b="1" dirty="0">
                  <a:solidFill>
                    <a:schemeClr val="dk1"/>
                  </a:solidFill>
                  <a:sym typeface="Pacifico"/>
                </a:rPr>
                <a:t>buying</a:t>
              </a:r>
              <a:r>
                <a:rPr lang="zh-CN" altLang="en-US" sz="3600" b="1" dirty="0">
                  <a:solidFill>
                    <a:schemeClr val="dk1"/>
                  </a:solidFill>
                  <a:sym typeface="Pacifico"/>
                </a:rPr>
                <a:t> </a:t>
              </a:r>
              <a:r>
                <a:rPr lang="en-US" altLang="zh-CN" sz="3600" b="1" dirty="0">
                  <a:solidFill>
                    <a:schemeClr val="dk1"/>
                  </a:solidFill>
                  <a:sym typeface="Pacifico"/>
                </a:rPr>
                <a:t>decision</a:t>
              </a:r>
              <a:endParaRPr sz="3600" b="1" dirty="0">
                <a:solidFill>
                  <a:schemeClr val="dk1"/>
                </a:solidFill>
              </a:endParaRPr>
            </a:p>
          </p:txBody>
        </p:sp>
      </p:grpSp>
      <p:grpSp>
        <p:nvGrpSpPr>
          <p:cNvPr id="283" name="Google Shape;283;p39"/>
          <p:cNvGrpSpPr/>
          <p:nvPr/>
        </p:nvGrpSpPr>
        <p:grpSpPr>
          <a:xfrm>
            <a:off x="1214722" y="3472395"/>
            <a:ext cx="6462337" cy="1767900"/>
            <a:chOff x="3998355" y="1248739"/>
            <a:chExt cx="6462337" cy="1767900"/>
          </a:xfrm>
        </p:grpSpPr>
        <p:sp>
          <p:nvSpPr>
            <p:cNvPr id="284" name="Google Shape;284;p39"/>
            <p:cNvSpPr txBox="1"/>
            <p:nvPr/>
          </p:nvSpPr>
          <p:spPr>
            <a:xfrm>
              <a:off x="3998355" y="1248739"/>
              <a:ext cx="2847600" cy="176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52400" tIns="152400" rIns="152400" bIns="152400" anchor="ctr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chemeClr val="dk1"/>
                </a:buClr>
                <a:buSzPts val="3000"/>
              </a:pPr>
              <a:r>
                <a:rPr lang="en-US" altLang="zh-CN" sz="3600" b="1" dirty="0">
                  <a:solidFill>
                    <a:schemeClr val="dk1"/>
                  </a:solidFill>
                  <a:ea typeface="Pacifico"/>
                  <a:cs typeface="Pacifico"/>
                  <a:sym typeface="Pacifico"/>
                </a:rPr>
                <a:t>Personalization</a:t>
              </a:r>
              <a:endParaRPr sz="3600" b="1" dirty="0">
                <a:ea typeface="Pacifico"/>
                <a:cs typeface="Pacifico"/>
                <a:sym typeface="Pacifico"/>
              </a:endParaRPr>
            </a:p>
          </p:txBody>
        </p:sp>
        <p:sp>
          <p:nvSpPr>
            <p:cNvPr id="285" name="Google Shape;285;p39"/>
            <p:cNvSpPr txBox="1"/>
            <p:nvPr/>
          </p:nvSpPr>
          <p:spPr>
            <a:xfrm>
              <a:off x="7613092" y="1248739"/>
              <a:ext cx="2847600" cy="176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52400" tIns="152400" rIns="152400" bIns="152400" anchor="ctr" anchorCtr="0">
              <a:noAutofit/>
            </a:bodyPr>
            <a:lstStyle/>
            <a:p>
              <a:pPr algn="ctr">
                <a:lnSpc>
                  <a:spcPct val="90000"/>
                </a:lnSpc>
                <a:buClr>
                  <a:schemeClr val="dk1"/>
                </a:buClr>
                <a:buSzPts val="3000"/>
              </a:pPr>
              <a:r>
                <a:rPr lang="en" sz="3600" b="1" dirty="0">
                  <a:solidFill>
                    <a:schemeClr val="dk1"/>
                  </a:solidFill>
                  <a:sym typeface="Pacifico"/>
                </a:rPr>
                <a:t>Browsing experience and ad blockers</a:t>
              </a:r>
              <a:endParaRPr sz="3600" b="1" dirty="0">
                <a:solidFill>
                  <a:schemeClr val="dk1"/>
                </a:solidFill>
                <a:sym typeface="Pacific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33123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ndoor, sitting, table, book&#10;&#10;Description automatically generated">
            <a:extLst>
              <a:ext uri="{FF2B5EF4-FFF2-40B4-BE49-F238E27FC236}">
                <a16:creationId xmlns:a16="http://schemas.microsoft.com/office/drawing/2014/main" id="{9C5E35E5-B615-CE48-91DF-E9A9E7DEE1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48" r="5047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674A6CD-BCF5-704C-AB75-9E8F323617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7219D48-40DB-FB40-BD72-84559547B6B8}"/>
              </a:ext>
            </a:extLst>
          </p:cNvPr>
          <p:cNvSpPr txBox="1">
            <a:spLocks/>
          </p:cNvSpPr>
          <p:nvPr/>
        </p:nvSpPr>
        <p:spPr>
          <a:xfrm>
            <a:off x="987552" y="1170432"/>
            <a:ext cx="7180970" cy="19293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CN" sz="5400" b="1" dirty="0">
                <a:solidFill>
                  <a:schemeClr val="bg1"/>
                </a:solidFill>
              </a:rPr>
              <a:t>Part 1.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CN" dirty="0">
                <a:solidFill>
                  <a:schemeClr val="bg1"/>
                </a:solidFill>
              </a:rPr>
              <a:t>P</a:t>
            </a:r>
            <a:r>
              <a:rPr lang="en-US" dirty="0">
                <a:solidFill>
                  <a:schemeClr val="bg1"/>
                </a:solidFill>
              </a:rPr>
              <a:t>ersonalization</a:t>
            </a:r>
            <a:endParaRPr 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0441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97B8FF7-B6DB-3D4D-93C3-4DF247330F82}"/>
              </a:ext>
            </a:extLst>
          </p:cNvPr>
          <p:cNvGraphicFramePr>
            <a:graphicFrameLocks noGrp="1"/>
          </p:cNvGraphicFramePr>
          <p:nvPr/>
        </p:nvGraphicFramePr>
        <p:xfrm>
          <a:off x="2252794" y="1914248"/>
          <a:ext cx="4558247" cy="19577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8271">
                  <a:extLst>
                    <a:ext uri="{9D8B030D-6E8A-4147-A177-3AD203B41FA5}">
                      <a16:colId xmlns:a16="http://schemas.microsoft.com/office/drawing/2014/main" val="1909939624"/>
                    </a:ext>
                  </a:extLst>
                </a:gridCol>
                <a:gridCol w="1253758">
                  <a:extLst>
                    <a:ext uri="{9D8B030D-6E8A-4147-A177-3AD203B41FA5}">
                      <a16:colId xmlns:a16="http://schemas.microsoft.com/office/drawing/2014/main" val="709398954"/>
                    </a:ext>
                  </a:extLst>
                </a:gridCol>
                <a:gridCol w="1445740">
                  <a:extLst>
                    <a:ext uri="{9D8B030D-6E8A-4147-A177-3AD203B41FA5}">
                      <a16:colId xmlns:a16="http://schemas.microsoft.com/office/drawing/2014/main" val="1554916368"/>
                    </a:ext>
                  </a:extLst>
                </a:gridCol>
                <a:gridCol w="720478">
                  <a:extLst>
                    <a:ext uri="{9D8B030D-6E8A-4147-A177-3AD203B41FA5}">
                      <a16:colId xmlns:a16="http://schemas.microsoft.com/office/drawing/2014/main" val="3618487008"/>
                    </a:ext>
                  </a:extLst>
                </a:gridCol>
              </a:tblGrid>
              <a:tr h="634866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1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Categories</a:t>
                      </a: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1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Instagram</a:t>
                      </a: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YouTube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Total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1913139396"/>
                  </a:ext>
                </a:extLst>
              </a:tr>
              <a:tr h="38117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Personalized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28990173"/>
                  </a:ext>
                </a:extLst>
              </a:tr>
              <a:tr h="56055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Not Personalized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35655730"/>
                  </a:ext>
                </a:extLst>
              </a:tr>
              <a:tr h="381177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</a:t>
                      </a: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26233"/>
                  </a:ext>
                </a:extLst>
              </a:tr>
            </a:tbl>
          </a:graphicData>
        </a:graphic>
      </p:graphicFrame>
      <p:sp>
        <p:nvSpPr>
          <p:cNvPr id="4" name="instagram_160167">
            <a:extLst>
              <a:ext uri="{FF2B5EF4-FFF2-40B4-BE49-F238E27FC236}">
                <a16:creationId xmlns:a16="http://schemas.microsoft.com/office/drawing/2014/main" id="{8538CEE3-D690-2748-A80B-CE043BF3680A}"/>
              </a:ext>
            </a:extLst>
          </p:cNvPr>
          <p:cNvSpPr>
            <a:spLocks noChangeAspect="1"/>
          </p:cNvSpPr>
          <p:nvPr/>
        </p:nvSpPr>
        <p:spPr>
          <a:xfrm>
            <a:off x="3783179" y="1270652"/>
            <a:ext cx="530188" cy="531045"/>
          </a:xfrm>
          <a:custGeom>
            <a:avLst/>
            <a:gdLst>
              <a:gd name="connsiteX0" fmla="*/ 121763 h 600884"/>
              <a:gd name="connsiteY0" fmla="*/ 121763 h 600884"/>
              <a:gd name="connsiteX1" fmla="*/ 121763 h 600884"/>
              <a:gd name="connsiteY1" fmla="*/ 121763 h 600884"/>
              <a:gd name="connsiteX2" fmla="*/ 121763 h 600884"/>
              <a:gd name="connsiteY2" fmla="*/ 121763 h 600884"/>
              <a:gd name="connsiteX3" fmla="*/ 121763 h 600884"/>
              <a:gd name="connsiteY3" fmla="*/ 121763 h 600884"/>
              <a:gd name="connsiteX4" fmla="*/ 121763 h 600884"/>
              <a:gd name="connsiteY4" fmla="*/ 121763 h 600884"/>
              <a:gd name="connsiteX5" fmla="*/ 121763 h 600884"/>
              <a:gd name="connsiteY5" fmla="*/ 121763 h 600884"/>
              <a:gd name="connsiteX6" fmla="*/ 121763 h 600884"/>
              <a:gd name="connsiteY6" fmla="*/ 121763 h 600884"/>
              <a:gd name="connsiteX7" fmla="*/ 121763 h 600884"/>
              <a:gd name="connsiteY7" fmla="*/ 121763 h 600884"/>
              <a:gd name="connsiteX8" fmla="*/ 121763 h 600884"/>
              <a:gd name="connsiteY8" fmla="*/ 121763 h 600884"/>
              <a:gd name="connsiteX9" fmla="*/ 121763 h 600884"/>
              <a:gd name="connsiteY9" fmla="*/ 121763 h 600884"/>
              <a:gd name="connsiteX10" fmla="*/ 121763 h 600884"/>
              <a:gd name="connsiteY10" fmla="*/ 121763 h 600884"/>
              <a:gd name="connsiteX11" fmla="*/ 121763 h 600884"/>
              <a:gd name="connsiteY11" fmla="*/ 121763 h 600884"/>
              <a:gd name="connsiteX12" fmla="*/ 121763 h 600884"/>
              <a:gd name="connsiteY12" fmla="*/ 121763 h 600884"/>
              <a:gd name="connsiteX13" fmla="*/ 121763 h 600884"/>
              <a:gd name="connsiteY13" fmla="*/ 121763 h 600884"/>
              <a:gd name="connsiteX14" fmla="*/ 121763 h 600884"/>
              <a:gd name="connsiteY14" fmla="*/ 121763 h 600884"/>
              <a:gd name="connsiteX15" fmla="*/ 121763 h 600884"/>
              <a:gd name="connsiteY15" fmla="*/ 121763 h 600884"/>
              <a:gd name="connsiteX16" fmla="*/ 121763 h 600884"/>
              <a:gd name="connsiteY16" fmla="*/ 121763 h 600884"/>
              <a:gd name="connsiteX17" fmla="*/ 121763 h 600884"/>
              <a:gd name="connsiteY17" fmla="*/ 121763 h 600884"/>
              <a:gd name="connsiteX18" fmla="*/ 121763 h 600884"/>
              <a:gd name="connsiteY18" fmla="*/ 121763 h 600884"/>
              <a:gd name="connsiteX19" fmla="*/ 121763 h 600884"/>
              <a:gd name="connsiteY19" fmla="*/ 121763 h 600884"/>
              <a:gd name="connsiteX20" fmla="*/ 121763 h 600884"/>
              <a:gd name="connsiteY20" fmla="*/ 121763 h 600884"/>
              <a:gd name="connsiteX21" fmla="*/ 121763 h 600884"/>
              <a:gd name="connsiteY21" fmla="*/ 121763 h 600884"/>
              <a:gd name="connsiteX22" fmla="*/ 121763 h 600884"/>
              <a:gd name="connsiteY22" fmla="*/ 121763 h 600884"/>
              <a:gd name="connsiteX23" fmla="*/ 121763 h 600884"/>
              <a:gd name="connsiteY23" fmla="*/ 121763 h 600884"/>
              <a:gd name="connsiteX24" fmla="*/ 121763 h 600884"/>
              <a:gd name="connsiteY24" fmla="*/ 121763 h 600884"/>
              <a:gd name="connsiteX25" fmla="*/ 121763 h 600884"/>
              <a:gd name="connsiteY25" fmla="*/ 121763 h 600884"/>
              <a:gd name="connsiteX26" fmla="*/ 121763 h 600884"/>
              <a:gd name="connsiteY26" fmla="*/ 121763 h 600884"/>
              <a:gd name="connsiteX27" fmla="*/ 121763 h 600884"/>
              <a:gd name="connsiteY27" fmla="*/ 121763 h 600884"/>
              <a:gd name="connsiteX28" fmla="*/ 121763 h 600884"/>
              <a:gd name="connsiteY28" fmla="*/ 121763 h 600884"/>
              <a:gd name="connsiteX29" fmla="*/ 121763 h 600884"/>
              <a:gd name="connsiteY29" fmla="*/ 121763 h 600884"/>
              <a:gd name="connsiteX30" fmla="*/ 121763 h 600884"/>
              <a:gd name="connsiteY30" fmla="*/ 121763 h 600884"/>
              <a:gd name="connsiteX31" fmla="*/ 121763 h 600884"/>
              <a:gd name="connsiteY31" fmla="*/ 121763 h 600884"/>
              <a:gd name="connsiteX32" fmla="*/ 121763 h 600884"/>
              <a:gd name="connsiteY32" fmla="*/ 121763 h 600884"/>
              <a:gd name="connsiteX33" fmla="*/ 121763 h 600884"/>
              <a:gd name="connsiteY33" fmla="*/ 121763 h 600884"/>
              <a:gd name="connsiteX34" fmla="*/ 121763 h 600884"/>
              <a:gd name="connsiteY34" fmla="*/ 121763 h 600884"/>
              <a:gd name="connsiteX35" fmla="*/ 121763 h 600884"/>
              <a:gd name="connsiteY35" fmla="*/ 121763 h 600884"/>
              <a:gd name="connsiteX36" fmla="*/ 121763 h 600884"/>
              <a:gd name="connsiteY36" fmla="*/ 121763 h 600884"/>
              <a:gd name="connsiteX37" fmla="*/ 121763 h 600884"/>
              <a:gd name="connsiteY37" fmla="*/ 121763 h 600884"/>
              <a:gd name="connsiteX38" fmla="*/ 121763 h 600884"/>
              <a:gd name="connsiteY38" fmla="*/ 121763 h 600884"/>
              <a:gd name="connsiteX39" fmla="*/ 121763 h 600884"/>
              <a:gd name="connsiteY39" fmla="*/ 121763 h 600884"/>
              <a:gd name="connsiteX40" fmla="*/ 121763 h 600884"/>
              <a:gd name="connsiteY40" fmla="*/ 121763 h 600884"/>
              <a:gd name="connsiteX41" fmla="*/ 121763 h 600884"/>
              <a:gd name="connsiteY41" fmla="*/ 121763 h 600884"/>
              <a:gd name="connsiteX42" fmla="*/ 121763 h 600884"/>
              <a:gd name="connsiteY42" fmla="*/ 121763 h 600884"/>
              <a:gd name="connsiteX43" fmla="*/ 121763 h 600884"/>
              <a:gd name="connsiteY43" fmla="*/ 121763 h 600884"/>
              <a:gd name="connsiteX44" fmla="*/ 121763 h 600884"/>
              <a:gd name="connsiteY44" fmla="*/ 121763 h 600884"/>
              <a:gd name="connsiteX45" fmla="*/ 121763 h 600884"/>
              <a:gd name="connsiteY45" fmla="*/ 121763 h 600884"/>
              <a:gd name="connsiteX46" fmla="*/ 121763 h 600884"/>
              <a:gd name="connsiteY46" fmla="*/ 121763 h 600884"/>
              <a:gd name="connsiteX47" fmla="*/ 121763 h 600884"/>
              <a:gd name="connsiteY47" fmla="*/ 121763 h 600884"/>
              <a:gd name="connsiteX48" fmla="*/ 121763 h 600884"/>
              <a:gd name="connsiteY48" fmla="*/ 121763 h 600884"/>
              <a:gd name="connsiteX49" fmla="*/ 121763 h 600884"/>
              <a:gd name="connsiteY49" fmla="*/ 121763 h 600884"/>
              <a:gd name="connsiteX50" fmla="*/ 121763 h 600884"/>
              <a:gd name="connsiteY50" fmla="*/ 121763 h 600884"/>
              <a:gd name="connsiteX51" fmla="*/ 121763 h 600884"/>
              <a:gd name="connsiteY51" fmla="*/ 121763 h 600884"/>
              <a:gd name="connsiteX52" fmla="*/ 121763 h 600884"/>
              <a:gd name="connsiteY52" fmla="*/ 121763 h 600884"/>
              <a:gd name="connsiteX53" fmla="*/ 121763 h 600884"/>
              <a:gd name="connsiteY53" fmla="*/ 121763 h 600884"/>
              <a:gd name="connsiteX54" fmla="*/ 121763 h 600884"/>
              <a:gd name="connsiteY54" fmla="*/ 121763 h 600884"/>
              <a:gd name="connsiteX55" fmla="*/ 121763 h 600884"/>
              <a:gd name="connsiteY55" fmla="*/ 121763 h 600884"/>
              <a:gd name="connsiteX56" fmla="*/ 121763 h 600884"/>
              <a:gd name="connsiteY56" fmla="*/ 121763 h 600884"/>
              <a:gd name="connsiteX57" fmla="*/ 121763 h 600884"/>
              <a:gd name="connsiteY57" fmla="*/ 121763 h 600884"/>
              <a:gd name="connsiteX58" fmla="*/ 121763 h 600884"/>
              <a:gd name="connsiteY58" fmla="*/ 121763 h 600884"/>
              <a:gd name="connsiteX59" fmla="*/ 121763 h 600884"/>
              <a:gd name="connsiteY59" fmla="*/ 121763 h 600884"/>
              <a:gd name="connsiteX60" fmla="*/ 121763 h 600884"/>
              <a:gd name="connsiteY60" fmla="*/ 121763 h 600884"/>
              <a:gd name="connsiteX61" fmla="*/ 121763 h 600884"/>
              <a:gd name="connsiteY61" fmla="*/ 121763 h 600884"/>
              <a:gd name="connsiteX62" fmla="*/ 121763 h 600884"/>
              <a:gd name="connsiteY62" fmla="*/ 121763 h 600884"/>
              <a:gd name="connsiteX63" fmla="*/ 121763 h 600884"/>
              <a:gd name="connsiteY63" fmla="*/ 121763 h 600884"/>
              <a:gd name="connsiteX64" fmla="*/ 121763 h 600884"/>
              <a:gd name="connsiteY64" fmla="*/ 121763 h 6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590304" h="576397">
                <a:moveTo>
                  <a:pt x="295151" y="269716"/>
                </a:moveTo>
                <a:cubicBezTo>
                  <a:pt x="248120" y="269716"/>
                  <a:pt x="209387" y="308396"/>
                  <a:pt x="209387" y="355366"/>
                </a:cubicBezTo>
                <a:cubicBezTo>
                  <a:pt x="209387" y="403256"/>
                  <a:pt x="248120" y="441936"/>
                  <a:pt x="295151" y="441936"/>
                </a:cubicBezTo>
                <a:cubicBezTo>
                  <a:pt x="342183" y="441936"/>
                  <a:pt x="380916" y="403256"/>
                  <a:pt x="380916" y="355366"/>
                </a:cubicBezTo>
                <a:cubicBezTo>
                  <a:pt x="380916" y="308396"/>
                  <a:pt x="342183" y="269716"/>
                  <a:pt x="295151" y="269716"/>
                </a:cubicBezTo>
                <a:close/>
                <a:moveTo>
                  <a:pt x="295151" y="244850"/>
                </a:moveTo>
                <a:cubicBezTo>
                  <a:pt x="356016" y="244850"/>
                  <a:pt x="405815" y="294582"/>
                  <a:pt x="405815" y="355366"/>
                </a:cubicBezTo>
                <a:cubicBezTo>
                  <a:pt x="405815" y="416149"/>
                  <a:pt x="356016" y="465881"/>
                  <a:pt x="295151" y="465881"/>
                </a:cubicBezTo>
                <a:cubicBezTo>
                  <a:pt x="234287" y="465881"/>
                  <a:pt x="184488" y="416149"/>
                  <a:pt x="184488" y="355366"/>
                </a:cubicBezTo>
                <a:cubicBezTo>
                  <a:pt x="184488" y="294582"/>
                  <a:pt x="234287" y="244850"/>
                  <a:pt x="295151" y="244850"/>
                </a:cubicBezTo>
                <a:close/>
                <a:moveTo>
                  <a:pt x="24903" y="232953"/>
                </a:moveTo>
                <a:lnTo>
                  <a:pt x="24903" y="451173"/>
                </a:lnTo>
                <a:cubicBezTo>
                  <a:pt x="24903" y="506419"/>
                  <a:pt x="70099" y="552457"/>
                  <a:pt x="125440" y="552457"/>
                </a:cubicBezTo>
                <a:lnTo>
                  <a:pt x="464864" y="552457"/>
                </a:lnTo>
                <a:cubicBezTo>
                  <a:pt x="520205" y="552457"/>
                  <a:pt x="565401" y="506419"/>
                  <a:pt x="565401" y="451173"/>
                </a:cubicBezTo>
                <a:lnTo>
                  <a:pt x="565401" y="232953"/>
                </a:lnTo>
                <a:lnTo>
                  <a:pt x="415057" y="232953"/>
                </a:lnTo>
                <a:cubicBezTo>
                  <a:pt x="447340" y="264259"/>
                  <a:pt x="467631" y="307535"/>
                  <a:pt x="467631" y="355414"/>
                </a:cubicBezTo>
                <a:cubicBezTo>
                  <a:pt x="467631" y="450253"/>
                  <a:pt x="390154" y="527597"/>
                  <a:pt x="295152" y="527597"/>
                </a:cubicBezTo>
                <a:cubicBezTo>
                  <a:pt x="200150" y="527597"/>
                  <a:pt x="122673" y="450253"/>
                  <a:pt x="122673" y="355414"/>
                </a:cubicBezTo>
                <a:cubicBezTo>
                  <a:pt x="122673" y="307535"/>
                  <a:pt x="142964" y="264259"/>
                  <a:pt x="175247" y="232953"/>
                </a:cubicBezTo>
                <a:close/>
                <a:moveTo>
                  <a:pt x="295152" y="208092"/>
                </a:moveTo>
                <a:cubicBezTo>
                  <a:pt x="213985" y="208092"/>
                  <a:pt x="147576" y="274387"/>
                  <a:pt x="147576" y="355414"/>
                </a:cubicBezTo>
                <a:cubicBezTo>
                  <a:pt x="147576" y="437362"/>
                  <a:pt x="213985" y="502736"/>
                  <a:pt x="295152" y="502736"/>
                </a:cubicBezTo>
                <a:cubicBezTo>
                  <a:pt x="376319" y="502736"/>
                  <a:pt x="442728" y="437362"/>
                  <a:pt x="442728" y="355414"/>
                </a:cubicBezTo>
                <a:cubicBezTo>
                  <a:pt x="442728" y="274387"/>
                  <a:pt x="376319" y="208092"/>
                  <a:pt x="295152" y="208092"/>
                </a:cubicBezTo>
                <a:close/>
                <a:moveTo>
                  <a:pt x="438130" y="85519"/>
                </a:moveTo>
                <a:cubicBezTo>
                  <a:pt x="433514" y="85519"/>
                  <a:pt x="430744" y="89203"/>
                  <a:pt x="430744" y="92886"/>
                </a:cubicBezTo>
                <a:lnTo>
                  <a:pt x="430744" y="151817"/>
                </a:lnTo>
                <a:cubicBezTo>
                  <a:pt x="430744" y="155500"/>
                  <a:pt x="433514" y="159183"/>
                  <a:pt x="438130" y="159183"/>
                </a:cubicBezTo>
                <a:lnTo>
                  <a:pt x="497220" y="159183"/>
                </a:lnTo>
                <a:cubicBezTo>
                  <a:pt x="500913" y="159183"/>
                  <a:pt x="504606" y="155500"/>
                  <a:pt x="504606" y="151817"/>
                </a:cubicBezTo>
                <a:lnTo>
                  <a:pt x="504606" y="92886"/>
                </a:lnTo>
                <a:cubicBezTo>
                  <a:pt x="504606" y="89203"/>
                  <a:pt x="500913" y="85519"/>
                  <a:pt x="497220" y="85519"/>
                </a:cubicBezTo>
                <a:close/>
                <a:moveTo>
                  <a:pt x="438130" y="60658"/>
                </a:moveTo>
                <a:lnTo>
                  <a:pt x="497220" y="60658"/>
                </a:lnTo>
                <a:cubicBezTo>
                  <a:pt x="514762" y="60658"/>
                  <a:pt x="528611" y="75391"/>
                  <a:pt x="528611" y="92886"/>
                </a:cubicBezTo>
                <a:lnTo>
                  <a:pt x="528611" y="151817"/>
                </a:lnTo>
                <a:cubicBezTo>
                  <a:pt x="528611" y="169312"/>
                  <a:pt x="514762" y="184045"/>
                  <a:pt x="497220" y="184045"/>
                </a:cubicBezTo>
                <a:lnTo>
                  <a:pt x="438130" y="184045"/>
                </a:lnTo>
                <a:cubicBezTo>
                  <a:pt x="420588" y="184045"/>
                  <a:pt x="405816" y="169312"/>
                  <a:pt x="405816" y="151817"/>
                </a:cubicBezTo>
                <a:lnTo>
                  <a:pt x="405816" y="92886"/>
                </a:lnTo>
                <a:cubicBezTo>
                  <a:pt x="405816" y="75391"/>
                  <a:pt x="420588" y="60658"/>
                  <a:pt x="438130" y="60658"/>
                </a:cubicBezTo>
                <a:close/>
                <a:moveTo>
                  <a:pt x="125440" y="23940"/>
                </a:moveTo>
                <a:cubicBezTo>
                  <a:pt x="70099" y="23940"/>
                  <a:pt x="24903" y="69978"/>
                  <a:pt x="24903" y="125224"/>
                </a:cubicBezTo>
                <a:lnTo>
                  <a:pt x="24903" y="208092"/>
                </a:lnTo>
                <a:lnTo>
                  <a:pt x="206606" y="208092"/>
                </a:lnTo>
                <a:cubicBezTo>
                  <a:pt x="232432" y="193360"/>
                  <a:pt x="262870" y="184152"/>
                  <a:pt x="295152" y="184152"/>
                </a:cubicBezTo>
                <a:cubicBezTo>
                  <a:pt x="327434" y="184152"/>
                  <a:pt x="357872" y="193360"/>
                  <a:pt x="383698" y="208092"/>
                </a:cubicBezTo>
                <a:lnTo>
                  <a:pt x="565401" y="208092"/>
                </a:lnTo>
                <a:lnTo>
                  <a:pt x="565401" y="125224"/>
                </a:lnTo>
                <a:cubicBezTo>
                  <a:pt x="565401" y="69978"/>
                  <a:pt x="520205" y="23940"/>
                  <a:pt x="464864" y="23940"/>
                </a:cubicBezTo>
                <a:close/>
                <a:moveTo>
                  <a:pt x="125440" y="0"/>
                </a:moveTo>
                <a:lnTo>
                  <a:pt x="464864" y="0"/>
                </a:lnTo>
                <a:cubicBezTo>
                  <a:pt x="534041" y="0"/>
                  <a:pt x="590304" y="56166"/>
                  <a:pt x="590304" y="125224"/>
                </a:cubicBezTo>
                <a:lnTo>
                  <a:pt x="590304" y="208092"/>
                </a:lnTo>
                <a:lnTo>
                  <a:pt x="590304" y="232953"/>
                </a:lnTo>
                <a:lnTo>
                  <a:pt x="590304" y="451173"/>
                </a:lnTo>
                <a:cubicBezTo>
                  <a:pt x="590304" y="520231"/>
                  <a:pt x="534041" y="576397"/>
                  <a:pt x="464864" y="576397"/>
                </a:cubicBezTo>
                <a:lnTo>
                  <a:pt x="125440" y="576397"/>
                </a:lnTo>
                <a:cubicBezTo>
                  <a:pt x="56263" y="576397"/>
                  <a:pt x="0" y="520231"/>
                  <a:pt x="0" y="451173"/>
                </a:cubicBezTo>
                <a:lnTo>
                  <a:pt x="0" y="232953"/>
                </a:lnTo>
                <a:lnTo>
                  <a:pt x="0" y="208092"/>
                </a:lnTo>
                <a:lnTo>
                  <a:pt x="0" y="125224"/>
                </a:lnTo>
                <a:cubicBezTo>
                  <a:pt x="0" y="56166"/>
                  <a:pt x="56263" y="0"/>
                  <a:pt x="125440" y="0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youtube-logotype_49084">
            <a:extLst>
              <a:ext uri="{FF2B5EF4-FFF2-40B4-BE49-F238E27FC236}">
                <a16:creationId xmlns:a16="http://schemas.microsoft.com/office/drawing/2014/main" id="{3B94CA7B-35EA-5048-A39E-C7D7A3D6A394}"/>
              </a:ext>
            </a:extLst>
          </p:cNvPr>
          <p:cNvSpPr>
            <a:spLocks noChangeAspect="1"/>
          </p:cNvSpPr>
          <p:nvPr/>
        </p:nvSpPr>
        <p:spPr>
          <a:xfrm>
            <a:off x="5102020" y="1274904"/>
            <a:ext cx="531046" cy="531046"/>
          </a:xfrm>
          <a:custGeom>
            <a:avLst/>
            <a:gdLst>
              <a:gd name="connsiteX0" fmla="*/ 423033 w 506955"/>
              <a:gd name="connsiteY0" fmla="*/ 384779 h 599483"/>
              <a:gd name="connsiteX1" fmla="*/ 438415 w 506955"/>
              <a:gd name="connsiteY1" fmla="*/ 408070 h 599483"/>
              <a:gd name="connsiteX2" fmla="*/ 438415 w 506955"/>
              <a:gd name="connsiteY2" fmla="*/ 423432 h 599483"/>
              <a:gd name="connsiteX3" fmla="*/ 407652 w 506955"/>
              <a:gd name="connsiteY3" fmla="*/ 423432 h 599483"/>
              <a:gd name="connsiteX4" fmla="*/ 407652 w 506955"/>
              <a:gd name="connsiteY4" fmla="*/ 408070 h 599483"/>
              <a:gd name="connsiteX5" fmla="*/ 423033 w 506955"/>
              <a:gd name="connsiteY5" fmla="*/ 384779 h 599483"/>
              <a:gd name="connsiteX6" fmla="*/ 309293 w 506955"/>
              <a:gd name="connsiteY6" fmla="*/ 384779 h 599483"/>
              <a:gd name="connsiteX7" fmla="*/ 322695 w 506955"/>
              <a:gd name="connsiteY7" fmla="*/ 407580 h 599483"/>
              <a:gd name="connsiteX8" fmla="*/ 322695 w 506955"/>
              <a:gd name="connsiteY8" fmla="*/ 479452 h 599483"/>
              <a:gd name="connsiteX9" fmla="*/ 309293 w 506955"/>
              <a:gd name="connsiteY9" fmla="*/ 502253 h 599483"/>
              <a:gd name="connsiteX10" fmla="*/ 294402 w 506955"/>
              <a:gd name="connsiteY10" fmla="*/ 494818 h 599483"/>
              <a:gd name="connsiteX11" fmla="*/ 294402 w 506955"/>
              <a:gd name="connsiteY11" fmla="*/ 392214 h 599483"/>
              <a:gd name="connsiteX12" fmla="*/ 309293 w 506955"/>
              <a:gd name="connsiteY12" fmla="*/ 384779 h 599483"/>
              <a:gd name="connsiteX13" fmla="*/ 148958 w 506955"/>
              <a:gd name="connsiteY13" fmla="*/ 358974 h 599483"/>
              <a:gd name="connsiteX14" fmla="*/ 148958 w 506955"/>
              <a:gd name="connsiteY14" fmla="*/ 492370 h 599483"/>
              <a:gd name="connsiteX15" fmla="*/ 151938 w 506955"/>
              <a:gd name="connsiteY15" fmla="*/ 517661 h 599483"/>
              <a:gd name="connsiteX16" fmla="*/ 171302 w 506955"/>
              <a:gd name="connsiteY16" fmla="*/ 530058 h 599483"/>
              <a:gd name="connsiteX17" fmla="*/ 206556 w 506955"/>
              <a:gd name="connsiteY17" fmla="*/ 509230 h 599483"/>
              <a:gd name="connsiteX18" fmla="*/ 206556 w 506955"/>
              <a:gd name="connsiteY18" fmla="*/ 528074 h 599483"/>
              <a:gd name="connsiteX19" fmla="*/ 237340 w 506955"/>
              <a:gd name="connsiteY19" fmla="*/ 528074 h 599483"/>
              <a:gd name="connsiteX20" fmla="*/ 237340 w 506955"/>
              <a:gd name="connsiteY20" fmla="*/ 358974 h 599483"/>
              <a:gd name="connsiteX21" fmla="*/ 206556 w 506955"/>
              <a:gd name="connsiteY21" fmla="*/ 358974 h 599483"/>
              <a:gd name="connsiteX22" fmla="*/ 206556 w 506955"/>
              <a:gd name="connsiteY22" fmla="*/ 487907 h 599483"/>
              <a:gd name="connsiteX23" fmla="*/ 187191 w 506955"/>
              <a:gd name="connsiteY23" fmla="*/ 502288 h 599483"/>
              <a:gd name="connsiteX24" fmla="*/ 180240 w 506955"/>
              <a:gd name="connsiteY24" fmla="*/ 495345 h 599483"/>
              <a:gd name="connsiteX25" fmla="*/ 179743 w 506955"/>
              <a:gd name="connsiteY25" fmla="*/ 483444 h 599483"/>
              <a:gd name="connsiteX26" fmla="*/ 179743 w 506955"/>
              <a:gd name="connsiteY26" fmla="*/ 358974 h 599483"/>
              <a:gd name="connsiteX27" fmla="*/ 423538 w 506955"/>
              <a:gd name="connsiteY27" fmla="*/ 356991 h 599483"/>
              <a:gd name="connsiteX28" fmla="*/ 386795 w 506955"/>
              <a:gd name="connsiteY28" fmla="*/ 374347 h 599483"/>
              <a:gd name="connsiteX29" fmla="*/ 377361 w 506955"/>
              <a:gd name="connsiteY29" fmla="*/ 414019 h 599483"/>
              <a:gd name="connsiteX30" fmla="*/ 377361 w 506955"/>
              <a:gd name="connsiteY30" fmla="*/ 473030 h 599483"/>
              <a:gd name="connsiteX31" fmla="*/ 387292 w 506955"/>
              <a:gd name="connsiteY31" fmla="*/ 512702 h 599483"/>
              <a:gd name="connsiteX32" fmla="*/ 424035 w 506955"/>
              <a:gd name="connsiteY32" fmla="*/ 530058 h 599483"/>
              <a:gd name="connsiteX33" fmla="*/ 461274 w 506955"/>
              <a:gd name="connsiteY33" fmla="*/ 511710 h 599483"/>
              <a:gd name="connsiteX34" fmla="*/ 468226 w 506955"/>
              <a:gd name="connsiteY34" fmla="*/ 493362 h 599483"/>
              <a:gd name="connsiteX35" fmla="*/ 469219 w 506955"/>
              <a:gd name="connsiteY35" fmla="*/ 474022 h 599483"/>
              <a:gd name="connsiteX36" fmla="*/ 469219 w 506955"/>
              <a:gd name="connsiteY36" fmla="*/ 469559 h 599483"/>
              <a:gd name="connsiteX37" fmla="*/ 437938 w 506955"/>
              <a:gd name="connsiteY37" fmla="*/ 469559 h 599483"/>
              <a:gd name="connsiteX38" fmla="*/ 436945 w 506955"/>
              <a:gd name="connsiteY38" fmla="*/ 489891 h 599483"/>
              <a:gd name="connsiteX39" fmla="*/ 423538 w 506955"/>
              <a:gd name="connsiteY39" fmla="*/ 502288 h 599483"/>
              <a:gd name="connsiteX40" fmla="*/ 407649 w 506955"/>
              <a:gd name="connsiteY40" fmla="*/ 478981 h 599483"/>
              <a:gd name="connsiteX41" fmla="*/ 407649 w 506955"/>
              <a:gd name="connsiteY41" fmla="*/ 449227 h 599483"/>
              <a:gd name="connsiteX42" fmla="*/ 469219 w 506955"/>
              <a:gd name="connsiteY42" fmla="*/ 449227 h 599483"/>
              <a:gd name="connsiteX43" fmla="*/ 469219 w 506955"/>
              <a:gd name="connsiteY43" fmla="*/ 414019 h 599483"/>
              <a:gd name="connsiteX44" fmla="*/ 459785 w 506955"/>
              <a:gd name="connsiteY44" fmla="*/ 374347 h 599483"/>
              <a:gd name="connsiteX45" fmla="*/ 423538 w 506955"/>
              <a:gd name="connsiteY45" fmla="*/ 356991 h 599483"/>
              <a:gd name="connsiteX46" fmla="*/ 263656 w 506955"/>
              <a:gd name="connsiteY46" fmla="*/ 301451 h 599483"/>
              <a:gd name="connsiteX47" fmla="*/ 263656 w 506955"/>
              <a:gd name="connsiteY47" fmla="*/ 528074 h 599483"/>
              <a:gd name="connsiteX48" fmla="*/ 294441 w 506955"/>
              <a:gd name="connsiteY48" fmla="*/ 528074 h 599483"/>
              <a:gd name="connsiteX49" fmla="*/ 294441 w 506955"/>
              <a:gd name="connsiteY49" fmla="*/ 511710 h 599483"/>
              <a:gd name="connsiteX50" fmla="*/ 325722 w 506955"/>
              <a:gd name="connsiteY50" fmla="*/ 530058 h 599483"/>
              <a:gd name="connsiteX51" fmla="*/ 350549 w 506955"/>
              <a:gd name="connsiteY51" fmla="*/ 511214 h 599483"/>
              <a:gd name="connsiteX52" fmla="*/ 353528 w 506955"/>
              <a:gd name="connsiteY52" fmla="*/ 476997 h 599483"/>
              <a:gd name="connsiteX53" fmla="*/ 353528 w 506955"/>
              <a:gd name="connsiteY53" fmla="*/ 410052 h 599483"/>
              <a:gd name="connsiteX54" fmla="*/ 350549 w 506955"/>
              <a:gd name="connsiteY54" fmla="*/ 375835 h 599483"/>
              <a:gd name="connsiteX55" fmla="*/ 325722 w 506955"/>
              <a:gd name="connsiteY55" fmla="*/ 356991 h 599483"/>
              <a:gd name="connsiteX56" fmla="*/ 294441 w 506955"/>
              <a:gd name="connsiteY56" fmla="*/ 375339 h 599483"/>
              <a:gd name="connsiteX57" fmla="*/ 294441 w 506955"/>
              <a:gd name="connsiteY57" fmla="*/ 301451 h 599483"/>
              <a:gd name="connsiteX58" fmla="*/ 37736 w 506955"/>
              <a:gd name="connsiteY58" fmla="*/ 301451 h 599483"/>
              <a:gd name="connsiteX59" fmla="*/ 37736 w 506955"/>
              <a:gd name="connsiteY59" fmla="*/ 333188 h 599483"/>
              <a:gd name="connsiteX60" fmla="*/ 73983 w 506955"/>
              <a:gd name="connsiteY60" fmla="*/ 333188 h 599483"/>
              <a:gd name="connsiteX61" fmla="*/ 73983 w 506955"/>
              <a:gd name="connsiteY61" fmla="*/ 528074 h 599483"/>
              <a:gd name="connsiteX62" fmla="*/ 107747 w 506955"/>
              <a:gd name="connsiteY62" fmla="*/ 528074 h 599483"/>
              <a:gd name="connsiteX63" fmla="*/ 107747 w 506955"/>
              <a:gd name="connsiteY63" fmla="*/ 333188 h 599483"/>
              <a:gd name="connsiteX64" fmla="*/ 144490 w 506955"/>
              <a:gd name="connsiteY64" fmla="*/ 333188 h 599483"/>
              <a:gd name="connsiteX65" fmla="*/ 144490 w 506955"/>
              <a:gd name="connsiteY65" fmla="*/ 301451 h 599483"/>
              <a:gd name="connsiteX66" fmla="*/ 253726 w 506955"/>
              <a:gd name="connsiteY66" fmla="*/ 246902 h 599483"/>
              <a:gd name="connsiteX67" fmla="*/ 443399 w 506955"/>
              <a:gd name="connsiteY67" fmla="*/ 253845 h 599483"/>
              <a:gd name="connsiteX68" fmla="*/ 498017 w 506955"/>
              <a:gd name="connsiteY68" fmla="*/ 303434 h 599483"/>
              <a:gd name="connsiteX69" fmla="*/ 506955 w 506955"/>
              <a:gd name="connsiteY69" fmla="*/ 422945 h 599483"/>
              <a:gd name="connsiteX70" fmla="*/ 498017 w 506955"/>
              <a:gd name="connsiteY70" fmla="*/ 542951 h 599483"/>
              <a:gd name="connsiteX71" fmla="*/ 443399 w 506955"/>
              <a:gd name="connsiteY71" fmla="*/ 592541 h 599483"/>
              <a:gd name="connsiteX72" fmla="*/ 253229 w 506955"/>
              <a:gd name="connsiteY72" fmla="*/ 599483 h 599483"/>
              <a:gd name="connsiteX73" fmla="*/ 63556 w 506955"/>
              <a:gd name="connsiteY73" fmla="*/ 592541 h 599483"/>
              <a:gd name="connsiteX74" fmla="*/ 8938 w 506955"/>
              <a:gd name="connsiteY74" fmla="*/ 542951 h 599483"/>
              <a:gd name="connsiteX75" fmla="*/ 0 w 506955"/>
              <a:gd name="connsiteY75" fmla="*/ 422945 h 599483"/>
              <a:gd name="connsiteX76" fmla="*/ 8938 w 506955"/>
              <a:gd name="connsiteY76" fmla="*/ 303434 h 599483"/>
              <a:gd name="connsiteX77" fmla="*/ 63556 w 506955"/>
              <a:gd name="connsiteY77" fmla="*/ 253845 h 599483"/>
              <a:gd name="connsiteX78" fmla="*/ 253726 w 506955"/>
              <a:gd name="connsiteY78" fmla="*/ 246902 h 599483"/>
              <a:gd name="connsiteX79" fmla="*/ 232835 w 506955"/>
              <a:gd name="connsiteY79" fmla="*/ 84287 h 599483"/>
              <a:gd name="connsiteX80" fmla="*/ 217931 w 506955"/>
              <a:gd name="connsiteY80" fmla="*/ 107590 h 599483"/>
              <a:gd name="connsiteX81" fmla="*/ 217931 w 506955"/>
              <a:gd name="connsiteY81" fmla="*/ 179480 h 599483"/>
              <a:gd name="connsiteX82" fmla="*/ 232835 w 506955"/>
              <a:gd name="connsiteY82" fmla="*/ 203278 h 599483"/>
              <a:gd name="connsiteX83" fmla="*/ 247740 w 506955"/>
              <a:gd name="connsiteY83" fmla="*/ 179480 h 599483"/>
              <a:gd name="connsiteX84" fmla="*/ 247740 w 506955"/>
              <a:gd name="connsiteY84" fmla="*/ 107590 h 599483"/>
              <a:gd name="connsiteX85" fmla="*/ 232835 w 506955"/>
              <a:gd name="connsiteY85" fmla="*/ 84287 h 599483"/>
              <a:gd name="connsiteX86" fmla="*/ 303806 w 506955"/>
              <a:gd name="connsiteY86" fmla="*/ 58498 h 599483"/>
              <a:gd name="connsiteX87" fmla="*/ 334613 w 506955"/>
              <a:gd name="connsiteY87" fmla="*/ 58498 h 599483"/>
              <a:gd name="connsiteX88" fmla="*/ 334613 w 506955"/>
              <a:gd name="connsiteY88" fmla="*/ 183940 h 599483"/>
              <a:gd name="connsiteX89" fmla="*/ 335110 w 506955"/>
              <a:gd name="connsiteY89" fmla="*/ 195840 h 599483"/>
              <a:gd name="connsiteX90" fmla="*/ 342563 w 506955"/>
              <a:gd name="connsiteY90" fmla="*/ 203277 h 599483"/>
              <a:gd name="connsiteX91" fmla="*/ 361941 w 506955"/>
              <a:gd name="connsiteY91" fmla="*/ 188899 h 599483"/>
              <a:gd name="connsiteX92" fmla="*/ 361941 w 506955"/>
              <a:gd name="connsiteY92" fmla="*/ 58498 h 599483"/>
              <a:gd name="connsiteX93" fmla="*/ 392748 w 506955"/>
              <a:gd name="connsiteY93" fmla="*/ 58498 h 599483"/>
              <a:gd name="connsiteX94" fmla="*/ 392748 w 506955"/>
              <a:gd name="connsiteY94" fmla="*/ 229060 h 599483"/>
              <a:gd name="connsiteX95" fmla="*/ 361941 w 506955"/>
              <a:gd name="connsiteY95" fmla="*/ 229060 h 599483"/>
              <a:gd name="connsiteX96" fmla="*/ 361941 w 506955"/>
              <a:gd name="connsiteY96" fmla="*/ 210219 h 599483"/>
              <a:gd name="connsiteX97" fmla="*/ 326663 w 506955"/>
              <a:gd name="connsiteY97" fmla="*/ 231043 h 599483"/>
              <a:gd name="connsiteX98" fmla="*/ 306787 w 506955"/>
              <a:gd name="connsiteY98" fmla="*/ 218648 h 599483"/>
              <a:gd name="connsiteX99" fmla="*/ 303806 w 506955"/>
              <a:gd name="connsiteY99" fmla="*/ 193361 h 599483"/>
              <a:gd name="connsiteX100" fmla="*/ 232835 w 506955"/>
              <a:gd name="connsiteY100" fmla="*/ 56027 h 599483"/>
              <a:gd name="connsiteX101" fmla="*/ 269103 w 506955"/>
              <a:gd name="connsiteY101" fmla="*/ 73876 h 599483"/>
              <a:gd name="connsiteX102" fmla="*/ 278542 w 506955"/>
              <a:gd name="connsiteY102" fmla="*/ 114035 h 599483"/>
              <a:gd name="connsiteX103" fmla="*/ 278542 w 506955"/>
              <a:gd name="connsiteY103" fmla="*/ 173530 h 599483"/>
              <a:gd name="connsiteX104" fmla="*/ 269103 w 506955"/>
              <a:gd name="connsiteY104" fmla="*/ 213689 h 599483"/>
              <a:gd name="connsiteX105" fmla="*/ 232835 w 506955"/>
              <a:gd name="connsiteY105" fmla="*/ 231042 h 599483"/>
              <a:gd name="connsiteX106" fmla="*/ 196568 w 506955"/>
              <a:gd name="connsiteY106" fmla="*/ 213689 h 599483"/>
              <a:gd name="connsiteX107" fmla="*/ 187129 w 506955"/>
              <a:gd name="connsiteY107" fmla="*/ 173530 h 599483"/>
              <a:gd name="connsiteX108" fmla="*/ 187129 w 506955"/>
              <a:gd name="connsiteY108" fmla="*/ 114035 h 599483"/>
              <a:gd name="connsiteX109" fmla="*/ 196568 w 506955"/>
              <a:gd name="connsiteY109" fmla="*/ 73876 h 599483"/>
              <a:gd name="connsiteX110" fmla="*/ 232835 w 506955"/>
              <a:gd name="connsiteY110" fmla="*/ 56027 h 599483"/>
              <a:gd name="connsiteX111" fmla="*/ 67982 w 506955"/>
              <a:gd name="connsiteY111" fmla="*/ 0 h 599483"/>
              <a:gd name="connsiteX112" fmla="*/ 104228 w 506955"/>
              <a:gd name="connsiteY112" fmla="*/ 0 h 599483"/>
              <a:gd name="connsiteX113" fmla="*/ 128558 w 506955"/>
              <a:gd name="connsiteY113" fmla="*/ 89736 h 599483"/>
              <a:gd name="connsiteX114" fmla="*/ 151894 w 506955"/>
              <a:gd name="connsiteY114" fmla="*/ 0 h 599483"/>
              <a:gd name="connsiteX115" fmla="*/ 186651 w 506955"/>
              <a:gd name="connsiteY115" fmla="*/ 0 h 599483"/>
              <a:gd name="connsiteX116" fmla="*/ 145440 w 506955"/>
              <a:gd name="connsiteY116" fmla="*/ 136340 h 599483"/>
              <a:gd name="connsiteX117" fmla="*/ 145440 w 506955"/>
              <a:gd name="connsiteY117" fmla="*/ 229050 h 599483"/>
              <a:gd name="connsiteX118" fmla="*/ 111180 w 506955"/>
              <a:gd name="connsiteY118" fmla="*/ 229050 h 599483"/>
              <a:gd name="connsiteX119" fmla="*/ 111180 w 506955"/>
              <a:gd name="connsiteY119" fmla="*/ 136340 h 599483"/>
              <a:gd name="connsiteX120" fmla="*/ 90326 w 506955"/>
              <a:gd name="connsiteY120" fmla="*/ 63956 h 599483"/>
              <a:gd name="connsiteX121" fmla="*/ 67982 w 506955"/>
              <a:gd name="connsiteY121" fmla="*/ 0 h 599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506955" h="599483">
                <a:moveTo>
                  <a:pt x="423033" y="384779"/>
                </a:moveTo>
                <a:cubicBezTo>
                  <a:pt x="433453" y="384779"/>
                  <a:pt x="438415" y="392213"/>
                  <a:pt x="438415" y="408070"/>
                </a:cubicBezTo>
                <a:lnTo>
                  <a:pt x="438415" y="423432"/>
                </a:lnTo>
                <a:lnTo>
                  <a:pt x="407652" y="423432"/>
                </a:lnTo>
                <a:lnTo>
                  <a:pt x="407652" y="408070"/>
                </a:lnTo>
                <a:cubicBezTo>
                  <a:pt x="407652" y="392213"/>
                  <a:pt x="413110" y="384779"/>
                  <a:pt x="423033" y="384779"/>
                </a:cubicBezTo>
                <a:close/>
                <a:moveTo>
                  <a:pt x="309293" y="384779"/>
                </a:moveTo>
                <a:cubicBezTo>
                  <a:pt x="318228" y="384779"/>
                  <a:pt x="322695" y="392214"/>
                  <a:pt x="322695" y="407580"/>
                </a:cubicBezTo>
                <a:lnTo>
                  <a:pt x="322695" y="479452"/>
                </a:lnTo>
                <a:cubicBezTo>
                  <a:pt x="322695" y="494818"/>
                  <a:pt x="318228" y="502253"/>
                  <a:pt x="309293" y="502253"/>
                </a:cubicBezTo>
                <a:cubicBezTo>
                  <a:pt x="304329" y="502253"/>
                  <a:pt x="299366" y="499775"/>
                  <a:pt x="294402" y="494818"/>
                </a:cubicBezTo>
                <a:lnTo>
                  <a:pt x="294402" y="392214"/>
                </a:lnTo>
                <a:cubicBezTo>
                  <a:pt x="299366" y="386762"/>
                  <a:pt x="304329" y="384779"/>
                  <a:pt x="309293" y="384779"/>
                </a:cubicBezTo>
                <a:close/>
                <a:moveTo>
                  <a:pt x="148958" y="358974"/>
                </a:moveTo>
                <a:lnTo>
                  <a:pt x="148958" y="492370"/>
                </a:lnTo>
                <a:cubicBezTo>
                  <a:pt x="148958" y="504271"/>
                  <a:pt x="149951" y="512702"/>
                  <a:pt x="151938" y="517661"/>
                </a:cubicBezTo>
                <a:cubicBezTo>
                  <a:pt x="154917" y="526091"/>
                  <a:pt x="161868" y="530058"/>
                  <a:pt x="171302" y="530058"/>
                </a:cubicBezTo>
                <a:cubicBezTo>
                  <a:pt x="182722" y="530058"/>
                  <a:pt x="194142" y="523115"/>
                  <a:pt x="206556" y="509230"/>
                </a:cubicBezTo>
                <a:lnTo>
                  <a:pt x="206556" y="528074"/>
                </a:lnTo>
                <a:lnTo>
                  <a:pt x="237340" y="528074"/>
                </a:lnTo>
                <a:lnTo>
                  <a:pt x="237340" y="358974"/>
                </a:lnTo>
                <a:lnTo>
                  <a:pt x="206556" y="358974"/>
                </a:lnTo>
                <a:lnTo>
                  <a:pt x="206556" y="487907"/>
                </a:lnTo>
                <a:cubicBezTo>
                  <a:pt x="199604" y="497825"/>
                  <a:pt x="193149" y="502288"/>
                  <a:pt x="187191" y="502288"/>
                </a:cubicBezTo>
                <a:cubicBezTo>
                  <a:pt x="183219" y="502288"/>
                  <a:pt x="180736" y="499808"/>
                  <a:pt x="180240" y="495345"/>
                </a:cubicBezTo>
                <a:cubicBezTo>
                  <a:pt x="179743" y="494354"/>
                  <a:pt x="179743" y="490386"/>
                  <a:pt x="179743" y="483444"/>
                </a:cubicBezTo>
                <a:lnTo>
                  <a:pt x="179743" y="358974"/>
                </a:lnTo>
                <a:close/>
                <a:moveTo>
                  <a:pt x="423538" y="356991"/>
                </a:moveTo>
                <a:cubicBezTo>
                  <a:pt x="407649" y="356991"/>
                  <a:pt x="395733" y="362942"/>
                  <a:pt x="386795" y="374347"/>
                </a:cubicBezTo>
                <a:cubicBezTo>
                  <a:pt x="380340" y="382777"/>
                  <a:pt x="377361" y="396166"/>
                  <a:pt x="377361" y="414019"/>
                </a:cubicBezTo>
                <a:lnTo>
                  <a:pt x="377361" y="473030"/>
                </a:lnTo>
                <a:cubicBezTo>
                  <a:pt x="377361" y="490882"/>
                  <a:pt x="380837" y="504271"/>
                  <a:pt x="387292" y="512702"/>
                </a:cubicBezTo>
                <a:cubicBezTo>
                  <a:pt x="396229" y="524603"/>
                  <a:pt x="408146" y="530058"/>
                  <a:pt x="424035" y="530058"/>
                </a:cubicBezTo>
                <a:cubicBezTo>
                  <a:pt x="440420" y="530058"/>
                  <a:pt x="452833" y="524107"/>
                  <a:pt x="461274" y="511710"/>
                </a:cubicBezTo>
                <a:cubicBezTo>
                  <a:pt x="465247" y="506255"/>
                  <a:pt x="467233" y="500304"/>
                  <a:pt x="468226" y="493362"/>
                </a:cubicBezTo>
                <a:cubicBezTo>
                  <a:pt x="468722" y="490386"/>
                  <a:pt x="469219" y="483940"/>
                  <a:pt x="469219" y="474022"/>
                </a:cubicBezTo>
                <a:lnTo>
                  <a:pt x="469219" y="469559"/>
                </a:lnTo>
                <a:lnTo>
                  <a:pt x="437938" y="469559"/>
                </a:lnTo>
                <a:cubicBezTo>
                  <a:pt x="437938" y="481460"/>
                  <a:pt x="437441" y="488403"/>
                  <a:pt x="436945" y="489891"/>
                </a:cubicBezTo>
                <a:cubicBezTo>
                  <a:pt x="435455" y="498321"/>
                  <a:pt x="430986" y="502288"/>
                  <a:pt x="423538" y="502288"/>
                </a:cubicBezTo>
                <a:cubicBezTo>
                  <a:pt x="413111" y="502288"/>
                  <a:pt x="407649" y="494354"/>
                  <a:pt x="407649" y="478981"/>
                </a:cubicBezTo>
                <a:lnTo>
                  <a:pt x="407649" y="449227"/>
                </a:lnTo>
                <a:lnTo>
                  <a:pt x="469219" y="449227"/>
                </a:lnTo>
                <a:lnTo>
                  <a:pt x="469219" y="414019"/>
                </a:lnTo>
                <a:cubicBezTo>
                  <a:pt x="469219" y="396166"/>
                  <a:pt x="466240" y="382777"/>
                  <a:pt x="459785" y="374347"/>
                </a:cubicBezTo>
                <a:cubicBezTo>
                  <a:pt x="450847" y="362942"/>
                  <a:pt x="438931" y="356991"/>
                  <a:pt x="423538" y="356991"/>
                </a:cubicBezTo>
                <a:close/>
                <a:moveTo>
                  <a:pt x="263656" y="301451"/>
                </a:moveTo>
                <a:lnTo>
                  <a:pt x="263656" y="528074"/>
                </a:lnTo>
                <a:lnTo>
                  <a:pt x="294441" y="528074"/>
                </a:lnTo>
                <a:lnTo>
                  <a:pt x="294441" y="511710"/>
                </a:lnTo>
                <a:cubicBezTo>
                  <a:pt x="304372" y="524107"/>
                  <a:pt x="315295" y="530058"/>
                  <a:pt x="325722" y="530058"/>
                </a:cubicBezTo>
                <a:cubicBezTo>
                  <a:pt x="338135" y="530058"/>
                  <a:pt x="346576" y="523611"/>
                  <a:pt x="350549" y="511214"/>
                </a:cubicBezTo>
                <a:cubicBezTo>
                  <a:pt x="352535" y="504271"/>
                  <a:pt x="353528" y="492866"/>
                  <a:pt x="353528" y="476997"/>
                </a:cubicBezTo>
                <a:lnTo>
                  <a:pt x="353528" y="410052"/>
                </a:lnTo>
                <a:cubicBezTo>
                  <a:pt x="353528" y="394183"/>
                  <a:pt x="352535" y="382777"/>
                  <a:pt x="350549" y="375835"/>
                </a:cubicBezTo>
                <a:cubicBezTo>
                  <a:pt x="346576" y="363437"/>
                  <a:pt x="338135" y="356991"/>
                  <a:pt x="325722" y="356991"/>
                </a:cubicBezTo>
                <a:cubicBezTo>
                  <a:pt x="314799" y="356991"/>
                  <a:pt x="304372" y="362942"/>
                  <a:pt x="294441" y="375339"/>
                </a:cubicBezTo>
                <a:lnTo>
                  <a:pt x="294441" y="301451"/>
                </a:lnTo>
                <a:close/>
                <a:moveTo>
                  <a:pt x="37736" y="301451"/>
                </a:moveTo>
                <a:lnTo>
                  <a:pt x="37736" y="333188"/>
                </a:lnTo>
                <a:lnTo>
                  <a:pt x="73983" y="333188"/>
                </a:lnTo>
                <a:lnTo>
                  <a:pt x="73983" y="528074"/>
                </a:lnTo>
                <a:lnTo>
                  <a:pt x="107747" y="528074"/>
                </a:lnTo>
                <a:lnTo>
                  <a:pt x="107747" y="333188"/>
                </a:lnTo>
                <a:lnTo>
                  <a:pt x="144490" y="333188"/>
                </a:lnTo>
                <a:lnTo>
                  <a:pt x="144490" y="301451"/>
                </a:lnTo>
                <a:close/>
                <a:moveTo>
                  <a:pt x="253726" y="246902"/>
                </a:moveTo>
                <a:cubicBezTo>
                  <a:pt x="316785" y="246902"/>
                  <a:pt x="380340" y="246902"/>
                  <a:pt x="443399" y="253845"/>
                </a:cubicBezTo>
                <a:cubicBezTo>
                  <a:pt x="469715" y="256820"/>
                  <a:pt x="492059" y="276656"/>
                  <a:pt x="498017" y="303434"/>
                </a:cubicBezTo>
                <a:cubicBezTo>
                  <a:pt x="506955" y="341618"/>
                  <a:pt x="506955" y="383769"/>
                  <a:pt x="506955" y="422945"/>
                </a:cubicBezTo>
                <a:cubicBezTo>
                  <a:pt x="506955" y="462616"/>
                  <a:pt x="506955" y="504271"/>
                  <a:pt x="498017" y="542951"/>
                </a:cubicBezTo>
                <a:cubicBezTo>
                  <a:pt x="491563" y="569730"/>
                  <a:pt x="469715" y="589565"/>
                  <a:pt x="443399" y="592541"/>
                </a:cubicBezTo>
                <a:cubicBezTo>
                  <a:pt x="380340" y="599483"/>
                  <a:pt x="316785" y="599483"/>
                  <a:pt x="253229" y="599483"/>
                </a:cubicBezTo>
                <a:cubicBezTo>
                  <a:pt x="190170" y="599483"/>
                  <a:pt x="126615" y="599483"/>
                  <a:pt x="63556" y="592541"/>
                </a:cubicBezTo>
                <a:cubicBezTo>
                  <a:pt x="37240" y="589565"/>
                  <a:pt x="14896" y="569730"/>
                  <a:pt x="8938" y="542951"/>
                </a:cubicBezTo>
                <a:cubicBezTo>
                  <a:pt x="0" y="504271"/>
                  <a:pt x="0" y="462616"/>
                  <a:pt x="0" y="422945"/>
                </a:cubicBezTo>
                <a:cubicBezTo>
                  <a:pt x="0" y="383769"/>
                  <a:pt x="0" y="341618"/>
                  <a:pt x="8938" y="303434"/>
                </a:cubicBezTo>
                <a:cubicBezTo>
                  <a:pt x="15392" y="276656"/>
                  <a:pt x="37240" y="256820"/>
                  <a:pt x="63556" y="253845"/>
                </a:cubicBezTo>
                <a:cubicBezTo>
                  <a:pt x="126615" y="246902"/>
                  <a:pt x="190170" y="246902"/>
                  <a:pt x="253726" y="246902"/>
                </a:cubicBezTo>
                <a:close/>
                <a:moveTo>
                  <a:pt x="232835" y="84287"/>
                </a:moveTo>
                <a:cubicBezTo>
                  <a:pt x="222899" y="84287"/>
                  <a:pt x="217931" y="91724"/>
                  <a:pt x="217931" y="107590"/>
                </a:cubicBezTo>
                <a:lnTo>
                  <a:pt x="217931" y="179480"/>
                </a:lnTo>
                <a:cubicBezTo>
                  <a:pt x="217931" y="195345"/>
                  <a:pt x="222899" y="203278"/>
                  <a:pt x="232835" y="203278"/>
                </a:cubicBezTo>
                <a:cubicBezTo>
                  <a:pt x="242772" y="203278"/>
                  <a:pt x="247740" y="195345"/>
                  <a:pt x="247740" y="179480"/>
                </a:cubicBezTo>
                <a:lnTo>
                  <a:pt x="247740" y="107590"/>
                </a:lnTo>
                <a:cubicBezTo>
                  <a:pt x="247740" y="91724"/>
                  <a:pt x="242772" y="84287"/>
                  <a:pt x="232835" y="84287"/>
                </a:cubicBezTo>
                <a:close/>
                <a:moveTo>
                  <a:pt x="303806" y="58498"/>
                </a:moveTo>
                <a:lnTo>
                  <a:pt x="334613" y="58498"/>
                </a:lnTo>
                <a:lnTo>
                  <a:pt x="334613" y="183940"/>
                </a:lnTo>
                <a:cubicBezTo>
                  <a:pt x="334613" y="190882"/>
                  <a:pt x="334613" y="194848"/>
                  <a:pt x="335110" y="195840"/>
                </a:cubicBezTo>
                <a:cubicBezTo>
                  <a:pt x="336103" y="200798"/>
                  <a:pt x="338091" y="203277"/>
                  <a:pt x="342563" y="203277"/>
                </a:cubicBezTo>
                <a:cubicBezTo>
                  <a:pt x="348525" y="203277"/>
                  <a:pt x="354985" y="198319"/>
                  <a:pt x="361941" y="188899"/>
                </a:cubicBezTo>
                <a:lnTo>
                  <a:pt x="361941" y="58498"/>
                </a:lnTo>
                <a:lnTo>
                  <a:pt x="392748" y="58498"/>
                </a:lnTo>
                <a:lnTo>
                  <a:pt x="392748" y="229060"/>
                </a:lnTo>
                <a:lnTo>
                  <a:pt x="361941" y="229060"/>
                </a:lnTo>
                <a:lnTo>
                  <a:pt x="361941" y="210219"/>
                </a:lnTo>
                <a:cubicBezTo>
                  <a:pt x="349519" y="224102"/>
                  <a:pt x="338091" y="231043"/>
                  <a:pt x="326663" y="231043"/>
                </a:cubicBezTo>
                <a:cubicBezTo>
                  <a:pt x="316725" y="231043"/>
                  <a:pt x="309769" y="227077"/>
                  <a:pt x="306787" y="218648"/>
                </a:cubicBezTo>
                <a:cubicBezTo>
                  <a:pt x="304800" y="213194"/>
                  <a:pt x="303806" y="205261"/>
                  <a:pt x="303806" y="193361"/>
                </a:cubicBezTo>
                <a:close/>
                <a:moveTo>
                  <a:pt x="232835" y="56027"/>
                </a:moveTo>
                <a:cubicBezTo>
                  <a:pt x="248237" y="56027"/>
                  <a:pt x="260160" y="61977"/>
                  <a:pt x="269103" y="73876"/>
                </a:cubicBezTo>
                <a:cubicBezTo>
                  <a:pt x="275561" y="82304"/>
                  <a:pt x="278542" y="95691"/>
                  <a:pt x="278542" y="114035"/>
                </a:cubicBezTo>
                <a:lnTo>
                  <a:pt x="278542" y="173530"/>
                </a:lnTo>
                <a:cubicBezTo>
                  <a:pt x="278542" y="191875"/>
                  <a:pt x="275561" y="205261"/>
                  <a:pt x="269103" y="213689"/>
                </a:cubicBezTo>
                <a:cubicBezTo>
                  <a:pt x="260160" y="225589"/>
                  <a:pt x="248237" y="231042"/>
                  <a:pt x="232835" y="231042"/>
                </a:cubicBezTo>
                <a:cubicBezTo>
                  <a:pt x="217434" y="231042"/>
                  <a:pt x="205511" y="225589"/>
                  <a:pt x="196568" y="213689"/>
                </a:cubicBezTo>
                <a:cubicBezTo>
                  <a:pt x="190110" y="205261"/>
                  <a:pt x="187129" y="191875"/>
                  <a:pt x="187129" y="173530"/>
                </a:cubicBezTo>
                <a:lnTo>
                  <a:pt x="187129" y="114035"/>
                </a:lnTo>
                <a:cubicBezTo>
                  <a:pt x="187129" y="95691"/>
                  <a:pt x="190110" y="82304"/>
                  <a:pt x="196568" y="73876"/>
                </a:cubicBezTo>
                <a:cubicBezTo>
                  <a:pt x="205511" y="61977"/>
                  <a:pt x="217434" y="56027"/>
                  <a:pt x="232835" y="56027"/>
                </a:cubicBezTo>
                <a:close/>
                <a:moveTo>
                  <a:pt x="67982" y="0"/>
                </a:moveTo>
                <a:lnTo>
                  <a:pt x="104228" y="0"/>
                </a:lnTo>
                <a:lnTo>
                  <a:pt x="128558" y="89736"/>
                </a:lnTo>
                <a:lnTo>
                  <a:pt x="151894" y="0"/>
                </a:lnTo>
                <a:lnTo>
                  <a:pt x="186651" y="0"/>
                </a:lnTo>
                <a:lnTo>
                  <a:pt x="145440" y="136340"/>
                </a:lnTo>
                <a:lnTo>
                  <a:pt x="145440" y="229050"/>
                </a:lnTo>
                <a:lnTo>
                  <a:pt x="111180" y="229050"/>
                </a:lnTo>
                <a:lnTo>
                  <a:pt x="111180" y="136340"/>
                </a:lnTo>
                <a:cubicBezTo>
                  <a:pt x="108200" y="119979"/>
                  <a:pt x="101249" y="95686"/>
                  <a:pt x="90326" y="63956"/>
                </a:cubicBezTo>
                <a:cubicBezTo>
                  <a:pt x="82878" y="42637"/>
                  <a:pt x="75430" y="21318"/>
                  <a:pt x="679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61EC0C-ADC8-6A44-B47B-4A0779A0C164}"/>
              </a:ext>
            </a:extLst>
          </p:cNvPr>
          <p:cNvSpPr txBox="1"/>
          <p:nvPr/>
        </p:nvSpPr>
        <p:spPr>
          <a:xfrm>
            <a:off x="364983" y="2816154"/>
            <a:ext cx="15345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Observed Values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901212-942B-634D-979C-A5C3F29037F8}"/>
              </a:ext>
            </a:extLst>
          </p:cNvPr>
          <p:cNvSpPr txBox="1"/>
          <p:nvPr/>
        </p:nvSpPr>
        <p:spPr>
          <a:xfrm>
            <a:off x="364983" y="4964535"/>
            <a:ext cx="15073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Expected Values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9E81B1-BEB2-4D46-9AB9-35BAB48D650A}"/>
              </a:ext>
            </a:extLst>
          </p:cNvPr>
          <p:cNvSpPr txBox="1"/>
          <p:nvPr/>
        </p:nvSpPr>
        <p:spPr>
          <a:xfrm>
            <a:off x="7164265" y="2893137"/>
            <a:ext cx="19126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P-value = 0.000098 &lt; 0.05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3B0AFC-6098-1449-B016-1A833557830F}"/>
              </a:ext>
            </a:extLst>
          </p:cNvPr>
          <p:cNvSpPr txBox="1"/>
          <p:nvPr/>
        </p:nvSpPr>
        <p:spPr>
          <a:xfrm>
            <a:off x="491601" y="335649"/>
            <a:ext cx="112099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accent1"/>
                </a:solidFill>
              </a:rPr>
              <a:t>Is the proportion of people, who think their ads are personalized, different for Instagram and YouTube?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1C0A62-A027-3A49-A77D-1B7FCBF36492}"/>
              </a:ext>
            </a:extLst>
          </p:cNvPr>
          <p:cNvSpPr txBox="1"/>
          <p:nvPr/>
        </p:nvSpPr>
        <p:spPr>
          <a:xfrm>
            <a:off x="7016245" y="4964535"/>
            <a:ext cx="50495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Conclusion: The proportion of people who think their ads are personalized is significantly different for Instagram and YouTube at 5%  confidence level.</a:t>
            </a:r>
            <a:endParaRPr lang="en-US" b="1" dirty="0"/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AF9FE7A6-F6FF-5B4A-A1DD-66446D8A32FD}"/>
              </a:ext>
            </a:extLst>
          </p:cNvPr>
          <p:cNvGraphicFramePr>
            <a:graphicFrameLocks noGrp="1"/>
          </p:cNvGraphicFramePr>
          <p:nvPr/>
        </p:nvGraphicFramePr>
        <p:xfrm>
          <a:off x="2252795" y="4247256"/>
          <a:ext cx="4558247" cy="19577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8271">
                  <a:extLst>
                    <a:ext uri="{9D8B030D-6E8A-4147-A177-3AD203B41FA5}">
                      <a16:colId xmlns:a16="http://schemas.microsoft.com/office/drawing/2014/main" val="1909939624"/>
                    </a:ext>
                  </a:extLst>
                </a:gridCol>
                <a:gridCol w="1253758">
                  <a:extLst>
                    <a:ext uri="{9D8B030D-6E8A-4147-A177-3AD203B41FA5}">
                      <a16:colId xmlns:a16="http://schemas.microsoft.com/office/drawing/2014/main" val="709398954"/>
                    </a:ext>
                  </a:extLst>
                </a:gridCol>
                <a:gridCol w="1445740">
                  <a:extLst>
                    <a:ext uri="{9D8B030D-6E8A-4147-A177-3AD203B41FA5}">
                      <a16:colId xmlns:a16="http://schemas.microsoft.com/office/drawing/2014/main" val="1554916368"/>
                    </a:ext>
                  </a:extLst>
                </a:gridCol>
                <a:gridCol w="720478">
                  <a:extLst>
                    <a:ext uri="{9D8B030D-6E8A-4147-A177-3AD203B41FA5}">
                      <a16:colId xmlns:a16="http://schemas.microsoft.com/office/drawing/2014/main" val="3618487008"/>
                    </a:ext>
                  </a:extLst>
                </a:gridCol>
              </a:tblGrid>
              <a:tr h="634866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1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Categories</a:t>
                      </a: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b="1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Instagram</a:t>
                      </a: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YouTube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Total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1913139396"/>
                  </a:ext>
                </a:extLst>
              </a:tr>
              <a:tr h="38117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Personalized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17.85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49.85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67.70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28990173"/>
                  </a:ext>
                </a:extLst>
              </a:tr>
              <a:tr h="56055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Not Personalized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17.85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49.85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67.70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35655730"/>
                  </a:ext>
                </a:extLst>
              </a:tr>
              <a:tr h="381177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</a:t>
                      </a: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35.70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99.70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135.39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262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54949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7219D48-40DB-FB40-BD72-84559547B6B8}"/>
              </a:ext>
            </a:extLst>
          </p:cNvPr>
          <p:cNvSpPr txBox="1">
            <a:spLocks/>
          </p:cNvSpPr>
          <p:nvPr/>
        </p:nvSpPr>
        <p:spPr>
          <a:xfrm>
            <a:off x="630876" y="390379"/>
            <a:ext cx="10930247" cy="834501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3600" b="1" dirty="0">
                <a:solidFill>
                  <a:schemeClr val="accent1"/>
                </a:solidFill>
                <a:latin typeface="+mn-lt"/>
              </a:rPr>
              <a:t>Relationship Between Personalization Level and Frequency of Seeing Ads on Instagram vs. YouTube</a:t>
            </a:r>
            <a:endParaRPr lang="en-US" sz="3600" b="1" dirty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6" name="instagram_160167">
            <a:extLst>
              <a:ext uri="{FF2B5EF4-FFF2-40B4-BE49-F238E27FC236}">
                <a16:creationId xmlns:a16="http://schemas.microsoft.com/office/drawing/2014/main" id="{1E0DCE03-9BB1-844D-B724-934F7F5B560F}"/>
              </a:ext>
            </a:extLst>
          </p:cNvPr>
          <p:cNvSpPr>
            <a:spLocks noChangeAspect="1"/>
          </p:cNvSpPr>
          <p:nvPr/>
        </p:nvSpPr>
        <p:spPr>
          <a:xfrm>
            <a:off x="1258450" y="1375912"/>
            <a:ext cx="912924" cy="914400"/>
          </a:xfrm>
          <a:custGeom>
            <a:avLst/>
            <a:gdLst>
              <a:gd name="connsiteX0" fmla="*/ 121763 h 600884"/>
              <a:gd name="connsiteY0" fmla="*/ 121763 h 600884"/>
              <a:gd name="connsiteX1" fmla="*/ 121763 h 600884"/>
              <a:gd name="connsiteY1" fmla="*/ 121763 h 600884"/>
              <a:gd name="connsiteX2" fmla="*/ 121763 h 600884"/>
              <a:gd name="connsiteY2" fmla="*/ 121763 h 600884"/>
              <a:gd name="connsiteX3" fmla="*/ 121763 h 600884"/>
              <a:gd name="connsiteY3" fmla="*/ 121763 h 600884"/>
              <a:gd name="connsiteX4" fmla="*/ 121763 h 600884"/>
              <a:gd name="connsiteY4" fmla="*/ 121763 h 600884"/>
              <a:gd name="connsiteX5" fmla="*/ 121763 h 600884"/>
              <a:gd name="connsiteY5" fmla="*/ 121763 h 600884"/>
              <a:gd name="connsiteX6" fmla="*/ 121763 h 600884"/>
              <a:gd name="connsiteY6" fmla="*/ 121763 h 600884"/>
              <a:gd name="connsiteX7" fmla="*/ 121763 h 600884"/>
              <a:gd name="connsiteY7" fmla="*/ 121763 h 600884"/>
              <a:gd name="connsiteX8" fmla="*/ 121763 h 600884"/>
              <a:gd name="connsiteY8" fmla="*/ 121763 h 600884"/>
              <a:gd name="connsiteX9" fmla="*/ 121763 h 600884"/>
              <a:gd name="connsiteY9" fmla="*/ 121763 h 600884"/>
              <a:gd name="connsiteX10" fmla="*/ 121763 h 600884"/>
              <a:gd name="connsiteY10" fmla="*/ 121763 h 600884"/>
              <a:gd name="connsiteX11" fmla="*/ 121763 h 600884"/>
              <a:gd name="connsiteY11" fmla="*/ 121763 h 600884"/>
              <a:gd name="connsiteX12" fmla="*/ 121763 h 600884"/>
              <a:gd name="connsiteY12" fmla="*/ 121763 h 600884"/>
              <a:gd name="connsiteX13" fmla="*/ 121763 h 600884"/>
              <a:gd name="connsiteY13" fmla="*/ 121763 h 600884"/>
              <a:gd name="connsiteX14" fmla="*/ 121763 h 600884"/>
              <a:gd name="connsiteY14" fmla="*/ 121763 h 600884"/>
              <a:gd name="connsiteX15" fmla="*/ 121763 h 600884"/>
              <a:gd name="connsiteY15" fmla="*/ 121763 h 600884"/>
              <a:gd name="connsiteX16" fmla="*/ 121763 h 600884"/>
              <a:gd name="connsiteY16" fmla="*/ 121763 h 600884"/>
              <a:gd name="connsiteX17" fmla="*/ 121763 h 600884"/>
              <a:gd name="connsiteY17" fmla="*/ 121763 h 600884"/>
              <a:gd name="connsiteX18" fmla="*/ 121763 h 600884"/>
              <a:gd name="connsiteY18" fmla="*/ 121763 h 600884"/>
              <a:gd name="connsiteX19" fmla="*/ 121763 h 600884"/>
              <a:gd name="connsiteY19" fmla="*/ 121763 h 600884"/>
              <a:gd name="connsiteX20" fmla="*/ 121763 h 600884"/>
              <a:gd name="connsiteY20" fmla="*/ 121763 h 600884"/>
              <a:gd name="connsiteX21" fmla="*/ 121763 h 600884"/>
              <a:gd name="connsiteY21" fmla="*/ 121763 h 600884"/>
              <a:gd name="connsiteX22" fmla="*/ 121763 h 600884"/>
              <a:gd name="connsiteY22" fmla="*/ 121763 h 600884"/>
              <a:gd name="connsiteX23" fmla="*/ 121763 h 600884"/>
              <a:gd name="connsiteY23" fmla="*/ 121763 h 600884"/>
              <a:gd name="connsiteX24" fmla="*/ 121763 h 600884"/>
              <a:gd name="connsiteY24" fmla="*/ 121763 h 600884"/>
              <a:gd name="connsiteX25" fmla="*/ 121763 h 600884"/>
              <a:gd name="connsiteY25" fmla="*/ 121763 h 600884"/>
              <a:gd name="connsiteX26" fmla="*/ 121763 h 600884"/>
              <a:gd name="connsiteY26" fmla="*/ 121763 h 600884"/>
              <a:gd name="connsiteX27" fmla="*/ 121763 h 600884"/>
              <a:gd name="connsiteY27" fmla="*/ 121763 h 600884"/>
              <a:gd name="connsiteX28" fmla="*/ 121763 h 600884"/>
              <a:gd name="connsiteY28" fmla="*/ 121763 h 600884"/>
              <a:gd name="connsiteX29" fmla="*/ 121763 h 600884"/>
              <a:gd name="connsiteY29" fmla="*/ 121763 h 600884"/>
              <a:gd name="connsiteX30" fmla="*/ 121763 h 600884"/>
              <a:gd name="connsiteY30" fmla="*/ 121763 h 600884"/>
              <a:gd name="connsiteX31" fmla="*/ 121763 h 600884"/>
              <a:gd name="connsiteY31" fmla="*/ 121763 h 600884"/>
              <a:gd name="connsiteX32" fmla="*/ 121763 h 600884"/>
              <a:gd name="connsiteY32" fmla="*/ 121763 h 600884"/>
              <a:gd name="connsiteX33" fmla="*/ 121763 h 600884"/>
              <a:gd name="connsiteY33" fmla="*/ 121763 h 600884"/>
              <a:gd name="connsiteX34" fmla="*/ 121763 h 600884"/>
              <a:gd name="connsiteY34" fmla="*/ 121763 h 600884"/>
              <a:gd name="connsiteX35" fmla="*/ 121763 h 600884"/>
              <a:gd name="connsiteY35" fmla="*/ 121763 h 600884"/>
              <a:gd name="connsiteX36" fmla="*/ 121763 h 600884"/>
              <a:gd name="connsiteY36" fmla="*/ 121763 h 600884"/>
              <a:gd name="connsiteX37" fmla="*/ 121763 h 600884"/>
              <a:gd name="connsiteY37" fmla="*/ 121763 h 600884"/>
              <a:gd name="connsiteX38" fmla="*/ 121763 h 600884"/>
              <a:gd name="connsiteY38" fmla="*/ 121763 h 600884"/>
              <a:gd name="connsiteX39" fmla="*/ 121763 h 600884"/>
              <a:gd name="connsiteY39" fmla="*/ 121763 h 600884"/>
              <a:gd name="connsiteX40" fmla="*/ 121763 h 600884"/>
              <a:gd name="connsiteY40" fmla="*/ 121763 h 600884"/>
              <a:gd name="connsiteX41" fmla="*/ 121763 h 600884"/>
              <a:gd name="connsiteY41" fmla="*/ 121763 h 600884"/>
              <a:gd name="connsiteX42" fmla="*/ 121763 h 600884"/>
              <a:gd name="connsiteY42" fmla="*/ 121763 h 600884"/>
              <a:gd name="connsiteX43" fmla="*/ 121763 h 600884"/>
              <a:gd name="connsiteY43" fmla="*/ 121763 h 600884"/>
              <a:gd name="connsiteX44" fmla="*/ 121763 h 600884"/>
              <a:gd name="connsiteY44" fmla="*/ 121763 h 600884"/>
              <a:gd name="connsiteX45" fmla="*/ 121763 h 600884"/>
              <a:gd name="connsiteY45" fmla="*/ 121763 h 600884"/>
              <a:gd name="connsiteX46" fmla="*/ 121763 h 600884"/>
              <a:gd name="connsiteY46" fmla="*/ 121763 h 600884"/>
              <a:gd name="connsiteX47" fmla="*/ 121763 h 600884"/>
              <a:gd name="connsiteY47" fmla="*/ 121763 h 600884"/>
              <a:gd name="connsiteX48" fmla="*/ 121763 h 600884"/>
              <a:gd name="connsiteY48" fmla="*/ 121763 h 600884"/>
              <a:gd name="connsiteX49" fmla="*/ 121763 h 600884"/>
              <a:gd name="connsiteY49" fmla="*/ 121763 h 600884"/>
              <a:gd name="connsiteX50" fmla="*/ 121763 h 600884"/>
              <a:gd name="connsiteY50" fmla="*/ 121763 h 600884"/>
              <a:gd name="connsiteX51" fmla="*/ 121763 h 600884"/>
              <a:gd name="connsiteY51" fmla="*/ 121763 h 600884"/>
              <a:gd name="connsiteX52" fmla="*/ 121763 h 600884"/>
              <a:gd name="connsiteY52" fmla="*/ 121763 h 600884"/>
              <a:gd name="connsiteX53" fmla="*/ 121763 h 600884"/>
              <a:gd name="connsiteY53" fmla="*/ 121763 h 600884"/>
              <a:gd name="connsiteX54" fmla="*/ 121763 h 600884"/>
              <a:gd name="connsiteY54" fmla="*/ 121763 h 600884"/>
              <a:gd name="connsiteX55" fmla="*/ 121763 h 600884"/>
              <a:gd name="connsiteY55" fmla="*/ 121763 h 600884"/>
              <a:gd name="connsiteX56" fmla="*/ 121763 h 600884"/>
              <a:gd name="connsiteY56" fmla="*/ 121763 h 600884"/>
              <a:gd name="connsiteX57" fmla="*/ 121763 h 600884"/>
              <a:gd name="connsiteY57" fmla="*/ 121763 h 600884"/>
              <a:gd name="connsiteX58" fmla="*/ 121763 h 600884"/>
              <a:gd name="connsiteY58" fmla="*/ 121763 h 600884"/>
              <a:gd name="connsiteX59" fmla="*/ 121763 h 600884"/>
              <a:gd name="connsiteY59" fmla="*/ 121763 h 600884"/>
              <a:gd name="connsiteX60" fmla="*/ 121763 h 600884"/>
              <a:gd name="connsiteY60" fmla="*/ 121763 h 600884"/>
              <a:gd name="connsiteX61" fmla="*/ 121763 h 600884"/>
              <a:gd name="connsiteY61" fmla="*/ 121763 h 600884"/>
              <a:gd name="connsiteX62" fmla="*/ 121763 h 600884"/>
              <a:gd name="connsiteY62" fmla="*/ 121763 h 600884"/>
              <a:gd name="connsiteX63" fmla="*/ 121763 h 600884"/>
              <a:gd name="connsiteY63" fmla="*/ 121763 h 600884"/>
              <a:gd name="connsiteX64" fmla="*/ 121763 h 600884"/>
              <a:gd name="connsiteY64" fmla="*/ 121763 h 6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590304" h="576397">
                <a:moveTo>
                  <a:pt x="295151" y="269716"/>
                </a:moveTo>
                <a:cubicBezTo>
                  <a:pt x="248120" y="269716"/>
                  <a:pt x="209387" y="308396"/>
                  <a:pt x="209387" y="355366"/>
                </a:cubicBezTo>
                <a:cubicBezTo>
                  <a:pt x="209387" y="403256"/>
                  <a:pt x="248120" y="441936"/>
                  <a:pt x="295151" y="441936"/>
                </a:cubicBezTo>
                <a:cubicBezTo>
                  <a:pt x="342183" y="441936"/>
                  <a:pt x="380916" y="403256"/>
                  <a:pt x="380916" y="355366"/>
                </a:cubicBezTo>
                <a:cubicBezTo>
                  <a:pt x="380916" y="308396"/>
                  <a:pt x="342183" y="269716"/>
                  <a:pt x="295151" y="269716"/>
                </a:cubicBezTo>
                <a:close/>
                <a:moveTo>
                  <a:pt x="295151" y="244850"/>
                </a:moveTo>
                <a:cubicBezTo>
                  <a:pt x="356016" y="244850"/>
                  <a:pt x="405815" y="294582"/>
                  <a:pt x="405815" y="355366"/>
                </a:cubicBezTo>
                <a:cubicBezTo>
                  <a:pt x="405815" y="416149"/>
                  <a:pt x="356016" y="465881"/>
                  <a:pt x="295151" y="465881"/>
                </a:cubicBezTo>
                <a:cubicBezTo>
                  <a:pt x="234287" y="465881"/>
                  <a:pt x="184488" y="416149"/>
                  <a:pt x="184488" y="355366"/>
                </a:cubicBezTo>
                <a:cubicBezTo>
                  <a:pt x="184488" y="294582"/>
                  <a:pt x="234287" y="244850"/>
                  <a:pt x="295151" y="244850"/>
                </a:cubicBezTo>
                <a:close/>
                <a:moveTo>
                  <a:pt x="24903" y="232953"/>
                </a:moveTo>
                <a:lnTo>
                  <a:pt x="24903" y="451173"/>
                </a:lnTo>
                <a:cubicBezTo>
                  <a:pt x="24903" y="506419"/>
                  <a:pt x="70099" y="552457"/>
                  <a:pt x="125440" y="552457"/>
                </a:cubicBezTo>
                <a:lnTo>
                  <a:pt x="464864" y="552457"/>
                </a:lnTo>
                <a:cubicBezTo>
                  <a:pt x="520205" y="552457"/>
                  <a:pt x="565401" y="506419"/>
                  <a:pt x="565401" y="451173"/>
                </a:cubicBezTo>
                <a:lnTo>
                  <a:pt x="565401" y="232953"/>
                </a:lnTo>
                <a:lnTo>
                  <a:pt x="415057" y="232953"/>
                </a:lnTo>
                <a:cubicBezTo>
                  <a:pt x="447340" y="264259"/>
                  <a:pt x="467631" y="307535"/>
                  <a:pt x="467631" y="355414"/>
                </a:cubicBezTo>
                <a:cubicBezTo>
                  <a:pt x="467631" y="450253"/>
                  <a:pt x="390154" y="527597"/>
                  <a:pt x="295152" y="527597"/>
                </a:cubicBezTo>
                <a:cubicBezTo>
                  <a:pt x="200150" y="527597"/>
                  <a:pt x="122673" y="450253"/>
                  <a:pt x="122673" y="355414"/>
                </a:cubicBezTo>
                <a:cubicBezTo>
                  <a:pt x="122673" y="307535"/>
                  <a:pt x="142964" y="264259"/>
                  <a:pt x="175247" y="232953"/>
                </a:cubicBezTo>
                <a:close/>
                <a:moveTo>
                  <a:pt x="295152" y="208092"/>
                </a:moveTo>
                <a:cubicBezTo>
                  <a:pt x="213985" y="208092"/>
                  <a:pt x="147576" y="274387"/>
                  <a:pt x="147576" y="355414"/>
                </a:cubicBezTo>
                <a:cubicBezTo>
                  <a:pt x="147576" y="437362"/>
                  <a:pt x="213985" y="502736"/>
                  <a:pt x="295152" y="502736"/>
                </a:cubicBezTo>
                <a:cubicBezTo>
                  <a:pt x="376319" y="502736"/>
                  <a:pt x="442728" y="437362"/>
                  <a:pt x="442728" y="355414"/>
                </a:cubicBezTo>
                <a:cubicBezTo>
                  <a:pt x="442728" y="274387"/>
                  <a:pt x="376319" y="208092"/>
                  <a:pt x="295152" y="208092"/>
                </a:cubicBezTo>
                <a:close/>
                <a:moveTo>
                  <a:pt x="438130" y="85519"/>
                </a:moveTo>
                <a:cubicBezTo>
                  <a:pt x="433514" y="85519"/>
                  <a:pt x="430744" y="89203"/>
                  <a:pt x="430744" y="92886"/>
                </a:cubicBezTo>
                <a:lnTo>
                  <a:pt x="430744" y="151817"/>
                </a:lnTo>
                <a:cubicBezTo>
                  <a:pt x="430744" y="155500"/>
                  <a:pt x="433514" y="159183"/>
                  <a:pt x="438130" y="159183"/>
                </a:cubicBezTo>
                <a:lnTo>
                  <a:pt x="497220" y="159183"/>
                </a:lnTo>
                <a:cubicBezTo>
                  <a:pt x="500913" y="159183"/>
                  <a:pt x="504606" y="155500"/>
                  <a:pt x="504606" y="151817"/>
                </a:cubicBezTo>
                <a:lnTo>
                  <a:pt x="504606" y="92886"/>
                </a:lnTo>
                <a:cubicBezTo>
                  <a:pt x="504606" y="89203"/>
                  <a:pt x="500913" y="85519"/>
                  <a:pt x="497220" y="85519"/>
                </a:cubicBezTo>
                <a:close/>
                <a:moveTo>
                  <a:pt x="438130" y="60658"/>
                </a:moveTo>
                <a:lnTo>
                  <a:pt x="497220" y="60658"/>
                </a:lnTo>
                <a:cubicBezTo>
                  <a:pt x="514762" y="60658"/>
                  <a:pt x="528611" y="75391"/>
                  <a:pt x="528611" y="92886"/>
                </a:cubicBezTo>
                <a:lnTo>
                  <a:pt x="528611" y="151817"/>
                </a:lnTo>
                <a:cubicBezTo>
                  <a:pt x="528611" y="169312"/>
                  <a:pt x="514762" y="184045"/>
                  <a:pt x="497220" y="184045"/>
                </a:cubicBezTo>
                <a:lnTo>
                  <a:pt x="438130" y="184045"/>
                </a:lnTo>
                <a:cubicBezTo>
                  <a:pt x="420588" y="184045"/>
                  <a:pt x="405816" y="169312"/>
                  <a:pt x="405816" y="151817"/>
                </a:cubicBezTo>
                <a:lnTo>
                  <a:pt x="405816" y="92886"/>
                </a:lnTo>
                <a:cubicBezTo>
                  <a:pt x="405816" y="75391"/>
                  <a:pt x="420588" y="60658"/>
                  <a:pt x="438130" y="60658"/>
                </a:cubicBezTo>
                <a:close/>
                <a:moveTo>
                  <a:pt x="125440" y="23940"/>
                </a:moveTo>
                <a:cubicBezTo>
                  <a:pt x="70099" y="23940"/>
                  <a:pt x="24903" y="69978"/>
                  <a:pt x="24903" y="125224"/>
                </a:cubicBezTo>
                <a:lnTo>
                  <a:pt x="24903" y="208092"/>
                </a:lnTo>
                <a:lnTo>
                  <a:pt x="206606" y="208092"/>
                </a:lnTo>
                <a:cubicBezTo>
                  <a:pt x="232432" y="193360"/>
                  <a:pt x="262870" y="184152"/>
                  <a:pt x="295152" y="184152"/>
                </a:cubicBezTo>
                <a:cubicBezTo>
                  <a:pt x="327434" y="184152"/>
                  <a:pt x="357872" y="193360"/>
                  <a:pt x="383698" y="208092"/>
                </a:cubicBezTo>
                <a:lnTo>
                  <a:pt x="565401" y="208092"/>
                </a:lnTo>
                <a:lnTo>
                  <a:pt x="565401" y="125224"/>
                </a:lnTo>
                <a:cubicBezTo>
                  <a:pt x="565401" y="69978"/>
                  <a:pt x="520205" y="23940"/>
                  <a:pt x="464864" y="23940"/>
                </a:cubicBezTo>
                <a:close/>
                <a:moveTo>
                  <a:pt x="125440" y="0"/>
                </a:moveTo>
                <a:lnTo>
                  <a:pt x="464864" y="0"/>
                </a:lnTo>
                <a:cubicBezTo>
                  <a:pt x="534041" y="0"/>
                  <a:pt x="590304" y="56166"/>
                  <a:pt x="590304" y="125224"/>
                </a:cubicBezTo>
                <a:lnTo>
                  <a:pt x="590304" y="208092"/>
                </a:lnTo>
                <a:lnTo>
                  <a:pt x="590304" y="232953"/>
                </a:lnTo>
                <a:lnTo>
                  <a:pt x="590304" y="451173"/>
                </a:lnTo>
                <a:cubicBezTo>
                  <a:pt x="590304" y="520231"/>
                  <a:pt x="534041" y="576397"/>
                  <a:pt x="464864" y="576397"/>
                </a:cubicBezTo>
                <a:lnTo>
                  <a:pt x="125440" y="576397"/>
                </a:lnTo>
                <a:cubicBezTo>
                  <a:pt x="56263" y="576397"/>
                  <a:pt x="0" y="520231"/>
                  <a:pt x="0" y="451173"/>
                </a:cubicBezTo>
                <a:lnTo>
                  <a:pt x="0" y="232953"/>
                </a:lnTo>
                <a:lnTo>
                  <a:pt x="0" y="208092"/>
                </a:lnTo>
                <a:lnTo>
                  <a:pt x="0" y="125224"/>
                </a:lnTo>
                <a:cubicBezTo>
                  <a:pt x="0" y="56166"/>
                  <a:pt x="56263" y="0"/>
                  <a:pt x="125440" y="0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youtube-logotype_49084">
            <a:extLst>
              <a:ext uri="{FF2B5EF4-FFF2-40B4-BE49-F238E27FC236}">
                <a16:creationId xmlns:a16="http://schemas.microsoft.com/office/drawing/2014/main" id="{6997796B-F9C9-214E-A546-964E0BC4AB12}"/>
              </a:ext>
            </a:extLst>
          </p:cNvPr>
          <p:cNvSpPr>
            <a:spLocks noChangeAspect="1"/>
          </p:cNvSpPr>
          <p:nvPr/>
        </p:nvSpPr>
        <p:spPr>
          <a:xfrm>
            <a:off x="1258450" y="4407517"/>
            <a:ext cx="914400" cy="914400"/>
          </a:xfrm>
          <a:custGeom>
            <a:avLst/>
            <a:gdLst>
              <a:gd name="connsiteX0" fmla="*/ 423033 w 506955"/>
              <a:gd name="connsiteY0" fmla="*/ 384779 h 599483"/>
              <a:gd name="connsiteX1" fmla="*/ 438415 w 506955"/>
              <a:gd name="connsiteY1" fmla="*/ 408070 h 599483"/>
              <a:gd name="connsiteX2" fmla="*/ 438415 w 506955"/>
              <a:gd name="connsiteY2" fmla="*/ 423432 h 599483"/>
              <a:gd name="connsiteX3" fmla="*/ 407652 w 506955"/>
              <a:gd name="connsiteY3" fmla="*/ 423432 h 599483"/>
              <a:gd name="connsiteX4" fmla="*/ 407652 w 506955"/>
              <a:gd name="connsiteY4" fmla="*/ 408070 h 599483"/>
              <a:gd name="connsiteX5" fmla="*/ 423033 w 506955"/>
              <a:gd name="connsiteY5" fmla="*/ 384779 h 599483"/>
              <a:gd name="connsiteX6" fmla="*/ 309293 w 506955"/>
              <a:gd name="connsiteY6" fmla="*/ 384779 h 599483"/>
              <a:gd name="connsiteX7" fmla="*/ 322695 w 506955"/>
              <a:gd name="connsiteY7" fmla="*/ 407580 h 599483"/>
              <a:gd name="connsiteX8" fmla="*/ 322695 w 506955"/>
              <a:gd name="connsiteY8" fmla="*/ 479452 h 599483"/>
              <a:gd name="connsiteX9" fmla="*/ 309293 w 506955"/>
              <a:gd name="connsiteY9" fmla="*/ 502253 h 599483"/>
              <a:gd name="connsiteX10" fmla="*/ 294402 w 506955"/>
              <a:gd name="connsiteY10" fmla="*/ 494818 h 599483"/>
              <a:gd name="connsiteX11" fmla="*/ 294402 w 506955"/>
              <a:gd name="connsiteY11" fmla="*/ 392214 h 599483"/>
              <a:gd name="connsiteX12" fmla="*/ 309293 w 506955"/>
              <a:gd name="connsiteY12" fmla="*/ 384779 h 599483"/>
              <a:gd name="connsiteX13" fmla="*/ 148958 w 506955"/>
              <a:gd name="connsiteY13" fmla="*/ 358974 h 599483"/>
              <a:gd name="connsiteX14" fmla="*/ 148958 w 506955"/>
              <a:gd name="connsiteY14" fmla="*/ 492370 h 599483"/>
              <a:gd name="connsiteX15" fmla="*/ 151938 w 506955"/>
              <a:gd name="connsiteY15" fmla="*/ 517661 h 599483"/>
              <a:gd name="connsiteX16" fmla="*/ 171302 w 506955"/>
              <a:gd name="connsiteY16" fmla="*/ 530058 h 599483"/>
              <a:gd name="connsiteX17" fmla="*/ 206556 w 506955"/>
              <a:gd name="connsiteY17" fmla="*/ 509230 h 599483"/>
              <a:gd name="connsiteX18" fmla="*/ 206556 w 506955"/>
              <a:gd name="connsiteY18" fmla="*/ 528074 h 599483"/>
              <a:gd name="connsiteX19" fmla="*/ 237340 w 506955"/>
              <a:gd name="connsiteY19" fmla="*/ 528074 h 599483"/>
              <a:gd name="connsiteX20" fmla="*/ 237340 w 506955"/>
              <a:gd name="connsiteY20" fmla="*/ 358974 h 599483"/>
              <a:gd name="connsiteX21" fmla="*/ 206556 w 506955"/>
              <a:gd name="connsiteY21" fmla="*/ 358974 h 599483"/>
              <a:gd name="connsiteX22" fmla="*/ 206556 w 506955"/>
              <a:gd name="connsiteY22" fmla="*/ 487907 h 599483"/>
              <a:gd name="connsiteX23" fmla="*/ 187191 w 506955"/>
              <a:gd name="connsiteY23" fmla="*/ 502288 h 599483"/>
              <a:gd name="connsiteX24" fmla="*/ 180240 w 506955"/>
              <a:gd name="connsiteY24" fmla="*/ 495345 h 599483"/>
              <a:gd name="connsiteX25" fmla="*/ 179743 w 506955"/>
              <a:gd name="connsiteY25" fmla="*/ 483444 h 599483"/>
              <a:gd name="connsiteX26" fmla="*/ 179743 w 506955"/>
              <a:gd name="connsiteY26" fmla="*/ 358974 h 599483"/>
              <a:gd name="connsiteX27" fmla="*/ 423538 w 506955"/>
              <a:gd name="connsiteY27" fmla="*/ 356991 h 599483"/>
              <a:gd name="connsiteX28" fmla="*/ 386795 w 506955"/>
              <a:gd name="connsiteY28" fmla="*/ 374347 h 599483"/>
              <a:gd name="connsiteX29" fmla="*/ 377361 w 506955"/>
              <a:gd name="connsiteY29" fmla="*/ 414019 h 599483"/>
              <a:gd name="connsiteX30" fmla="*/ 377361 w 506955"/>
              <a:gd name="connsiteY30" fmla="*/ 473030 h 599483"/>
              <a:gd name="connsiteX31" fmla="*/ 387292 w 506955"/>
              <a:gd name="connsiteY31" fmla="*/ 512702 h 599483"/>
              <a:gd name="connsiteX32" fmla="*/ 424035 w 506955"/>
              <a:gd name="connsiteY32" fmla="*/ 530058 h 599483"/>
              <a:gd name="connsiteX33" fmla="*/ 461274 w 506955"/>
              <a:gd name="connsiteY33" fmla="*/ 511710 h 599483"/>
              <a:gd name="connsiteX34" fmla="*/ 468226 w 506955"/>
              <a:gd name="connsiteY34" fmla="*/ 493362 h 599483"/>
              <a:gd name="connsiteX35" fmla="*/ 469219 w 506955"/>
              <a:gd name="connsiteY35" fmla="*/ 474022 h 599483"/>
              <a:gd name="connsiteX36" fmla="*/ 469219 w 506955"/>
              <a:gd name="connsiteY36" fmla="*/ 469559 h 599483"/>
              <a:gd name="connsiteX37" fmla="*/ 437938 w 506955"/>
              <a:gd name="connsiteY37" fmla="*/ 469559 h 599483"/>
              <a:gd name="connsiteX38" fmla="*/ 436945 w 506955"/>
              <a:gd name="connsiteY38" fmla="*/ 489891 h 599483"/>
              <a:gd name="connsiteX39" fmla="*/ 423538 w 506955"/>
              <a:gd name="connsiteY39" fmla="*/ 502288 h 599483"/>
              <a:gd name="connsiteX40" fmla="*/ 407649 w 506955"/>
              <a:gd name="connsiteY40" fmla="*/ 478981 h 599483"/>
              <a:gd name="connsiteX41" fmla="*/ 407649 w 506955"/>
              <a:gd name="connsiteY41" fmla="*/ 449227 h 599483"/>
              <a:gd name="connsiteX42" fmla="*/ 469219 w 506955"/>
              <a:gd name="connsiteY42" fmla="*/ 449227 h 599483"/>
              <a:gd name="connsiteX43" fmla="*/ 469219 w 506955"/>
              <a:gd name="connsiteY43" fmla="*/ 414019 h 599483"/>
              <a:gd name="connsiteX44" fmla="*/ 459785 w 506955"/>
              <a:gd name="connsiteY44" fmla="*/ 374347 h 599483"/>
              <a:gd name="connsiteX45" fmla="*/ 423538 w 506955"/>
              <a:gd name="connsiteY45" fmla="*/ 356991 h 599483"/>
              <a:gd name="connsiteX46" fmla="*/ 263656 w 506955"/>
              <a:gd name="connsiteY46" fmla="*/ 301451 h 599483"/>
              <a:gd name="connsiteX47" fmla="*/ 263656 w 506955"/>
              <a:gd name="connsiteY47" fmla="*/ 528074 h 599483"/>
              <a:gd name="connsiteX48" fmla="*/ 294441 w 506955"/>
              <a:gd name="connsiteY48" fmla="*/ 528074 h 599483"/>
              <a:gd name="connsiteX49" fmla="*/ 294441 w 506955"/>
              <a:gd name="connsiteY49" fmla="*/ 511710 h 599483"/>
              <a:gd name="connsiteX50" fmla="*/ 325722 w 506955"/>
              <a:gd name="connsiteY50" fmla="*/ 530058 h 599483"/>
              <a:gd name="connsiteX51" fmla="*/ 350549 w 506955"/>
              <a:gd name="connsiteY51" fmla="*/ 511214 h 599483"/>
              <a:gd name="connsiteX52" fmla="*/ 353528 w 506955"/>
              <a:gd name="connsiteY52" fmla="*/ 476997 h 599483"/>
              <a:gd name="connsiteX53" fmla="*/ 353528 w 506955"/>
              <a:gd name="connsiteY53" fmla="*/ 410052 h 599483"/>
              <a:gd name="connsiteX54" fmla="*/ 350549 w 506955"/>
              <a:gd name="connsiteY54" fmla="*/ 375835 h 599483"/>
              <a:gd name="connsiteX55" fmla="*/ 325722 w 506955"/>
              <a:gd name="connsiteY55" fmla="*/ 356991 h 599483"/>
              <a:gd name="connsiteX56" fmla="*/ 294441 w 506955"/>
              <a:gd name="connsiteY56" fmla="*/ 375339 h 599483"/>
              <a:gd name="connsiteX57" fmla="*/ 294441 w 506955"/>
              <a:gd name="connsiteY57" fmla="*/ 301451 h 599483"/>
              <a:gd name="connsiteX58" fmla="*/ 37736 w 506955"/>
              <a:gd name="connsiteY58" fmla="*/ 301451 h 599483"/>
              <a:gd name="connsiteX59" fmla="*/ 37736 w 506955"/>
              <a:gd name="connsiteY59" fmla="*/ 333188 h 599483"/>
              <a:gd name="connsiteX60" fmla="*/ 73983 w 506955"/>
              <a:gd name="connsiteY60" fmla="*/ 333188 h 599483"/>
              <a:gd name="connsiteX61" fmla="*/ 73983 w 506955"/>
              <a:gd name="connsiteY61" fmla="*/ 528074 h 599483"/>
              <a:gd name="connsiteX62" fmla="*/ 107747 w 506955"/>
              <a:gd name="connsiteY62" fmla="*/ 528074 h 599483"/>
              <a:gd name="connsiteX63" fmla="*/ 107747 w 506955"/>
              <a:gd name="connsiteY63" fmla="*/ 333188 h 599483"/>
              <a:gd name="connsiteX64" fmla="*/ 144490 w 506955"/>
              <a:gd name="connsiteY64" fmla="*/ 333188 h 599483"/>
              <a:gd name="connsiteX65" fmla="*/ 144490 w 506955"/>
              <a:gd name="connsiteY65" fmla="*/ 301451 h 599483"/>
              <a:gd name="connsiteX66" fmla="*/ 253726 w 506955"/>
              <a:gd name="connsiteY66" fmla="*/ 246902 h 599483"/>
              <a:gd name="connsiteX67" fmla="*/ 443399 w 506955"/>
              <a:gd name="connsiteY67" fmla="*/ 253845 h 599483"/>
              <a:gd name="connsiteX68" fmla="*/ 498017 w 506955"/>
              <a:gd name="connsiteY68" fmla="*/ 303434 h 599483"/>
              <a:gd name="connsiteX69" fmla="*/ 506955 w 506955"/>
              <a:gd name="connsiteY69" fmla="*/ 422945 h 599483"/>
              <a:gd name="connsiteX70" fmla="*/ 498017 w 506955"/>
              <a:gd name="connsiteY70" fmla="*/ 542951 h 599483"/>
              <a:gd name="connsiteX71" fmla="*/ 443399 w 506955"/>
              <a:gd name="connsiteY71" fmla="*/ 592541 h 599483"/>
              <a:gd name="connsiteX72" fmla="*/ 253229 w 506955"/>
              <a:gd name="connsiteY72" fmla="*/ 599483 h 599483"/>
              <a:gd name="connsiteX73" fmla="*/ 63556 w 506955"/>
              <a:gd name="connsiteY73" fmla="*/ 592541 h 599483"/>
              <a:gd name="connsiteX74" fmla="*/ 8938 w 506955"/>
              <a:gd name="connsiteY74" fmla="*/ 542951 h 599483"/>
              <a:gd name="connsiteX75" fmla="*/ 0 w 506955"/>
              <a:gd name="connsiteY75" fmla="*/ 422945 h 599483"/>
              <a:gd name="connsiteX76" fmla="*/ 8938 w 506955"/>
              <a:gd name="connsiteY76" fmla="*/ 303434 h 599483"/>
              <a:gd name="connsiteX77" fmla="*/ 63556 w 506955"/>
              <a:gd name="connsiteY77" fmla="*/ 253845 h 599483"/>
              <a:gd name="connsiteX78" fmla="*/ 253726 w 506955"/>
              <a:gd name="connsiteY78" fmla="*/ 246902 h 599483"/>
              <a:gd name="connsiteX79" fmla="*/ 232835 w 506955"/>
              <a:gd name="connsiteY79" fmla="*/ 84287 h 599483"/>
              <a:gd name="connsiteX80" fmla="*/ 217931 w 506955"/>
              <a:gd name="connsiteY80" fmla="*/ 107590 h 599483"/>
              <a:gd name="connsiteX81" fmla="*/ 217931 w 506955"/>
              <a:gd name="connsiteY81" fmla="*/ 179480 h 599483"/>
              <a:gd name="connsiteX82" fmla="*/ 232835 w 506955"/>
              <a:gd name="connsiteY82" fmla="*/ 203278 h 599483"/>
              <a:gd name="connsiteX83" fmla="*/ 247740 w 506955"/>
              <a:gd name="connsiteY83" fmla="*/ 179480 h 599483"/>
              <a:gd name="connsiteX84" fmla="*/ 247740 w 506955"/>
              <a:gd name="connsiteY84" fmla="*/ 107590 h 599483"/>
              <a:gd name="connsiteX85" fmla="*/ 232835 w 506955"/>
              <a:gd name="connsiteY85" fmla="*/ 84287 h 599483"/>
              <a:gd name="connsiteX86" fmla="*/ 303806 w 506955"/>
              <a:gd name="connsiteY86" fmla="*/ 58498 h 599483"/>
              <a:gd name="connsiteX87" fmla="*/ 334613 w 506955"/>
              <a:gd name="connsiteY87" fmla="*/ 58498 h 599483"/>
              <a:gd name="connsiteX88" fmla="*/ 334613 w 506955"/>
              <a:gd name="connsiteY88" fmla="*/ 183940 h 599483"/>
              <a:gd name="connsiteX89" fmla="*/ 335110 w 506955"/>
              <a:gd name="connsiteY89" fmla="*/ 195840 h 599483"/>
              <a:gd name="connsiteX90" fmla="*/ 342563 w 506955"/>
              <a:gd name="connsiteY90" fmla="*/ 203277 h 599483"/>
              <a:gd name="connsiteX91" fmla="*/ 361941 w 506955"/>
              <a:gd name="connsiteY91" fmla="*/ 188899 h 599483"/>
              <a:gd name="connsiteX92" fmla="*/ 361941 w 506955"/>
              <a:gd name="connsiteY92" fmla="*/ 58498 h 599483"/>
              <a:gd name="connsiteX93" fmla="*/ 392748 w 506955"/>
              <a:gd name="connsiteY93" fmla="*/ 58498 h 599483"/>
              <a:gd name="connsiteX94" fmla="*/ 392748 w 506955"/>
              <a:gd name="connsiteY94" fmla="*/ 229060 h 599483"/>
              <a:gd name="connsiteX95" fmla="*/ 361941 w 506955"/>
              <a:gd name="connsiteY95" fmla="*/ 229060 h 599483"/>
              <a:gd name="connsiteX96" fmla="*/ 361941 w 506955"/>
              <a:gd name="connsiteY96" fmla="*/ 210219 h 599483"/>
              <a:gd name="connsiteX97" fmla="*/ 326663 w 506955"/>
              <a:gd name="connsiteY97" fmla="*/ 231043 h 599483"/>
              <a:gd name="connsiteX98" fmla="*/ 306787 w 506955"/>
              <a:gd name="connsiteY98" fmla="*/ 218648 h 599483"/>
              <a:gd name="connsiteX99" fmla="*/ 303806 w 506955"/>
              <a:gd name="connsiteY99" fmla="*/ 193361 h 599483"/>
              <a:gd name="connsiteX100" fmla="*/ 232835 w 506955"/>
              <a:gd name="connsiteY100" fmla="*/ 56027 h 599483"/>
              <a:gd name="connsiteX101" fmla="*/ 269103 w 506955"/>
              <a:gd name="connsiteY101" fmla="*/ 73876 h 599483"/>
              <a:gd name="connsiteX102" fmla="*/ 278542 w 506955"/>
              <a:gd name="connsiteY102" fmla="*/ 114035 h 599483"/>
              <a:gd name="connsiteX103" fmla="*/ 278542 w 506955"/>
              <a:gd name="connsiteY103" fmla="*/ 173530 h 599483"/>
              <a:gd name="connsiteX104" fmla="*/ 269103 w 506955"/>
              <a:gd name="connsiteY104" fmla="*/ 213689 h 599483"/>
              <a:gd name="connsiteX105" fmla="*/ 232835 w 506955"/>
              <a:gd name="connsiteY105" fmla="*/ 231042 h 599483"/>
              <a:gd name="connsiteX106" fmla="*/ 196568 w 506955"/>
              <a:gd name="connsiteY106" fmla="*/ 213689 h 599483"/>
              <a:gd name="connsiteX107" fmla="*/ 187129 w 506955"/>
              <a:gd name="connsiteY107" fmla="*/ 173530 h 599483"/>
              <a:gd name="connsiteX108" fmla="*/ 187129 w 506955"/>
              <a:gd name="connsiteY108" fmla="*/ 114035 h 599483"/>
              <a:gd name="connsiteX109" fmla="*/ 196568 w 506955"/>
              <a:gd name="connsiteY109" fmla="*/ 73876 h 599483"/>
              <a:gd name="connsiteX110" fmla="*/ 232835 w 506955"/>
              <a:gd name="connsiteY110" fmla="*/ 56027 h 599483"/>
              <a:gd name="connsiteX111" fmla="*/ 67982 w 506955"/>
              <a:gd name="connsiteY111" fmla="*/ 0 h 599483"/>
              <a:gd name="connsiteX112" fmla="*/ 104228 w 506955"/>
              <a:gd name="connsiteY112" fmla="*/ 0 h 599483"/>
              <a:gd name="connsiteX113" fmla="*/ 128558 w 506955"/>
              <a:gd name="connsiteY113" fmla="*/ 89736 h 599483"/>
              <a:gd name="connsiteX114" fmla="*/ 151894 w 506955"/>
              <a:gd name="connsiteY114" fmla="*/ 0 h 599483"/>
              <a:gd name="connsiteX115" fmla="*/ 186651 w 506955"/>
              <a:gd name="connsiteY115" fmla="*/ 0 h 599483"/>
              <a:gd name="connsiteX116" fmla="*/ 145440 w 506955"/>
              <a:gd name="connsiteY116" fmla="*/ 136340 h 599483"/>
              <a:gd name="connsiteX117" fmla="*/ 145440 w 506955"/>
              <a:gd name="connsiteY117" fmla="*/ 229050 h 599483"/>
              <a:gd name="connsiteX118" fmla="*/ 111180 w 506955"/>
              <a:gd name="connsiteY118" fmla="*/ 229050 h 599483"/>
              <a:gd name="connsiteX119" fmla="*/ 111180 w 506955"/>
              <a:gd name="connsiteY119" fmla="*/ 136340 h 599483"/>
              <a:gd name="connsiteX120" fmla="*/ 90326 w 506955"/>
              <a:gd name="connsiteY120" fmla="*/ 63956 h 599483"/>
              <a:gd name="connsiteX121" fmla="*/ 67982 w 506955"/>
              <a:gd name="connsiteY121" fmla="*/ 0 h 599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506955" h="599483">
                <a:moveTo>
                  <a:pt x="423033" y="384779"/>
                </a:moveTo>
                <a:cubicBezTo>
                  <a:pt x="433453" y="384779"/>
                  <a:pt x="438415" y="392213"/>
                  <a:pt x="438415" y="408070"/>
                </a:cubicBezTo>
                <a:lnTo>
                  <a:pt x="438415" y="423432"/>
                </a:lnTo>
                <a:lnTo>
                  <a:pt x="407652" y="423432"/>
                </a:lnTo>
                <a:lnTo>
                  <a:pt x="407652" y="408070"/>
                </a:lnTo>
                <a:cubicBezTo>
                  <a:pt x="407652" y="392213"/>
                  <a:pt x="413110" y="384779"/>
                  <a:pt x="423033" y="384779"/>
                </a:cubicBezTo>
                <a:close/>
                <a:moveTo>
                  <a:pt x="309293" y="384779"/>
                </a:moveTo>
                <a:cubicBezTo>
                  <a:pt x="318228" y="384779"/>
                  <a:pt x="322695" y="392214"/>
                  <a:pt x="322695" y="407580"/>
                </a:cubicBezTo>
                <a:lnTo>
                  <a:pt x="322695" y="479452"/>
                </a:lnTo>
                <a:cubicBezTo>
                  <a:pt x="322695" y="494818"/>
                  <a:pt x="318228" y="502253"/>
                  <a:pt x="309293" y="502253"/>
                </a:cubicBezTo>
                <a:cubicBezTo>
                  <a:pt x="304329" y="502253"/>
                  <a:pt x="299366" y="499775"/>
                  <a:pt x="294402" y="494818"/>
                </a:cubicBezTo>
                <a:lnTo>
                  <a:pt x="294402" y="392214"/>
                </a:lnTo>
                <a:cubicBezTo>
                  <a:pt x="299366" y="386762"/>
                  <a:pt x="304329" y="384779"/>
                  <a:pt x="309293" y="384779"/>
                </a:cubicBezTo>
                <a:close/>
                <a:moveTo>
                  <a:pt x="148958" y="358974"/>
                </a:moveTo>
                <a:lnTo>
                  <a:pt x="148958" y="492370"/>
                </a:lnTo>
                <a:cubicBezTo>
                  <a:pt x="148958" y="504271"/>
                  <a:pt x="149951" y="512702"/>
                  <a:pt x="151938" y="517661"/>
                </a:cubicBezTo>
                <a:cubicBezTo>
                  <a:pt x="154917" y="526091"/>
                  <a:pt x="161868" y="530058"/>
                  <a:pt x="171302" y="530058"/>
                </a:cubicBezTo>
                <a:cubicBezTo>
                  <a:pt x="182722" y="530058"/>
                  <a:pt x="194142" y="523115"/>
                  <a:pt x="206556" y="509230"/>
                </a:cubicBezTo>
                <a:lnTo>
                  <a:pt x="206556" y="528074"/>
                </a:lnTo>
                <a:lnTo>
                  <a:pt x="237340" y="528074"/>
                </a:lnTo>
                <a:lnTo>
                  <a:pt x="237340" y="358974"/>
                </a:lnTo>
                <a:lnTo>
                  <a:pt x="206556" y="358974"/>
                </a:lnTo>
                <a:lnTo>
                  <a:pt x="206556" y="487907"/>
                </a:lnTo>
                <a:cubicBezTo>
                  <a:pt x="199604" y="497825"/>
                  <a:pt x="193149" y="502288"/>
                  <a:pt x="187191" y="502288"/>
                </a:cubicBezTo>
                <a:cubicBezTo>
                  <a:pt x="183219" y="502288"/>
                  <a:pt x="180736" y="499808"/>
                  <a:pt x="180240" y="495345"/>
                </a:cubicBezTo>
                <a:cubicBezTo>
                  <a:pt x="179743" y="494354"/>
                  <a:pt x="179743" y="490386"/>
                  <a:pt x="179743" y="483444"/>
                </a:cubicBezTo>
                <a:lnTo>
                  <a:pt x="179743" y="358974"/>
                </a:lnTo>
                <a:close/>
                <a:moveTo>
                  <a:pt x="423538" y="356991"/>
                </a:moveTo>
                <a:cubicBezTo>
                  <a:pt x="407649" y="356991"/>
                  <a:pt x="395733" y="362942"/>
                  <a:pt x="386795" y="374347"/>
                </a:cubicBezTo>
                <a:cubicBezTo>
                  <a:pt x="380340" y="382777"/>
                  <a:pt x="377361" y="396166"/>
                  <a:pt x="377361" y="414019"/>
                </a:cubicBezTo>
                <a:lnTo>
                  <a:pt x="377361" y="473030"/>
                </a:lnTo>
                <a:cubicBezTo>
                  <a:pt x="377361" y="490882"/>
                  <a:pt x="380837" y="504271"/>
                  <a:pt x="387292" y="512702"/>
                </a:cubicBezTo>
                <a:cubicBezTo>
                  <a:pt x="396229" y="524603"/>
                  <a:pt x="408146" y="530058"/>
                  <a:pt x="424035" y="530058"/>
                </a:cubicBezTo>
                <a:cubicBezTo>
                  <a:pt x="440420" y="530058"/>
                  <a:pt x="452833" y="524107"/>
                  <a:pt x="461274" y="511710"/>
                </a:cubicBezTo>
                <a:cubicBezTo>
                  <a:pt x="465247" y="506255"/>
                  <a:pt x="467233" y="500304"/>
                  <a:pt x="468226" y="493362"/>
                </a:cubicBezTo>
                <a:cubicBezTo>
                  <a:pt x="468722" y="490386"/>
                  <a:pt x="469219" y="483940"/>
                  <a:pt x="469219" y="474022"/>
                </a:cubicBezTo>
                <a:lnTo>
                  <a:pt x="469219" y="469559"/>
                </a:lnTo>
                <a:lnTo>
                  <a:pt x="437938" y="469559"/>
                </a:lnTo>
                <a:cubicBezTo>
                  <a:pt x="437938" y="481460"/>
                  <a:pt x="437441" y="488403"/>
                  <a:pt x="436945" y="489891"/>
                </a:cubicBezTo>
                <a:cubicBezTo>
                  <a:pt x="435455" y="498321"/>
                  <a:pt x="430986" y="502288"/>
                  <a:pt x="423538" y="502288"/>
                </a:cubicBezTo>
                <a:cubicBezTo>
                  <a:pt x="413111" y="502288"/>
                  <a:pt x="407649" y="494354"/>
                  <a:pt x="407649" y="478981"/>
                </a:cubicBezTo>
                <a:lnTo>
                  <a:pt x="407649" y="449227"/>
                </a:lnTo>
                <a:lnTo>
                  <a:pt x="469219" y="449227"/>
                </a:lnTo>
                <a:lnTo>
                  <a:pt x="469219" y="414019"/>
                </a:lnTo>
                <a:cubicBezTo>
                  <a:pt x="469219" y="396166"/>
                  <a:pt x="466240" y="382777"/>
                  <a:pt x="459785" y="374347"/>
                </a:cubicBezTo>
                <a:cubicBezTo>
                  <a:pt x="450847" y="362942"/>
                  <a:pt x="438931" y="356991"/>
                  <a:pt x="423538" y="356991"/>
                </a:cubicBezTo>
                <a:close/>
                <a:moveTo>
                  <a:pt x="263656" y="301451"/>
                </a:moveTo>
                <a:lnTo>
                  <a:pt x="263656" y="528074"/>
                </a:lnTo>
                <a:lnTo>
                  <a:pt x="294441" y="528074"/>
                </a:lnTo>
                <a:lnTo>
                  <a:pt x="294441" y="511710"/>
                </a:lnTo>
                <a:cubicBezTo>
                  <a:pt x="304372" y="524107"/>
                  <a:pt x="315295" y="530058"/>
                  <a:pt x="325722" y="530058"/>
                </a:cubicBezTo>
                <a:cubicBezTo>
                  <a:pt x="338135" y="530058"/>
                  <a:pt x="346576" y="523611"/>
                  <a:pt x="350549" y="511214"/>
                </a:cubicBezTo>
                <a:cubicBezTo>
                  <a:pt x="352535" y="504271"/>
                  <a:pt x="353528" y="492866"/>
                  <a:pt x="353528" y="476997"/>
                </a:cubicBezTo>
                <a:lnTo>
                  <a:pt x="353528" y="410052"/>
                </a:lnTo>
                <a:cubicBezTo>
                  <a:pt x="353528" y="394183"/>
                  <a:pt x="352535" y="382777"/>
                  <a:pt x="350549" y="375835"/>
                </a:cubicBezTo>
                <a:cubicBezTo>
                  <a:pt x="346576" y="363437"/>
                  <a:pt x="338135" y="356991"/>
                  <a:pt x="325722" y="356991"/>
                </a:cubicBezTo>
                <a:cubicBezTo>
                  <a:pt x="314799" y="356991"/>
                  <a:pt x="304372" y="362942"/>
                  <a:pt x="294441" y="375339"/>
                </a:cubicBezTo>
                <a:lnTo>
                  <a:pt x="294441" y="301451"/>
                </a:lnTo>
                <a:close/>
                <a:moveTo>
                  <a:pt x="37736" y="301451"/>
                </a:moveTo>
                <a:lnTo>
                  <a:pt x="37736" y="333188"/>
                </a:lnTo>
                <a:lnTo>
                  <a:pt x="73983" y="333188"/>
                </a:lnTo>
                <a:lnTo>
                  <a:pt x="73983" y="528074"/>
                </a:lnTo>
                <a:lnTo>
                  <a:pt x="107747" y="528074"/>
                </a:lnTo>
                <a:lnTo>
                  <a:pt x="107747" y="333188"/>
                </a:lnTo>
                <a:lnTo>
                  <a:pt x="144490" y="333188"/>
                </a:lnTo>
                <a:lnTo>
                  <a:pt x="144490" y="301451"/>
                </a:lnTo>
                <a:close/>
                <a:moveTo>
                  <a:pt x="253726" y="246902"/>
                </a:moveTo>
                <a:cubicBezTo>
                  <a:pt x="316785" y="246902"/>
                  <a:pt x="380340" y="246902"/>
                  <a:pt x="443399" y="253845"/>
                </a:cubicBezTo>
                <a:cubicBezTo>
                  <a:pt x="469715" y="256820"/>
                  <a:pt x="492059" y="276656"/>
                  <a:pt x="498017" y="303434"/>
                </a:cubicBezTo>
                <a:cubicBezTo>
                  <a:pt x="506955" y="341618"/>
                  <a:pt x="506955" y="383769"/>
                  <a:pt x="506955" y="422945"/>
                </a:cubicBezTo>
                <a:cubicBezTo>
                  <a:pt x="506955" y="462616"/>
                  <a:pt x="506955" y="504271"/>
                  <a:pt x="498017" y="542951"/>
                </a:cubicBezTo>
                <a:cubicBezTo>
                  <a:pt x="491563" y="569730"/>
                  <a:pt x="469715" y="589565"/>
                  <a:pt x="443399" y="592541"/>
                </a:cubicBezTo>
                <a:cubicBezTo>
                  <a:pt x="380340" y="599483"/>
                  <a:pt x="316785" y="599483"/>
                  <a:pt x="253229" y="599483"/>
                </a:cubicBezTo>
                <a:cubicBezTo>
                  <a:pt x="190170" y="599483"/>
                  <a:pt x="126615" y="599483"/>
                  <a:pt x="63556" y="592541"/>
                </a:cubicBezTo>
                <a:cubicBezTo>
                  <a:pt x="37240" y="589565"/>
                  <a:pt x="14896" y="569730"/>
                  <a:pt x="8938" y="542951"/>
                </a:cubicBezTo>
                <a:cubicBezTo>
                  <a:pt x="0" y="504271"/>
                  <a:pt x="0" y="462616"/>
                  <a:pt x="0" y="422945"/>
                </a:cubicBezTo>
                <a:cubicBezTo>
                  <a:pt x="0" y="383769"/>
                  <a:pt x="0" y="341618"/>
                  <a:pt x="8938" y="303434"/>
                </a:cubicBezTo>
                <a:cubicBezTo>
                  <a:pt x="15392" y="276656"/>
                  <a:pt x="37240" y="256820"/>
                  <a:pt x="63556" y="253845"/>
                </a:cubicBezTo>
                <a:cubicBezTo>
                  <a:pt x="126615" y="246902"/>
                  <a:pt x="190170" y="246902"/>
                  <a:pt x="253726" y="246902"/>
                </a:cubicBezTo>
                <a:close/>
                <a:moveTo>
                  <a:pt x="232835" y="84287"/>
                </a:moveTo>
                <a:cubicBezTo>
                  <a:pt x="222899" y="84287"/>
                  <a:pt x="217931" y="91724"/>
                  <a:pt x="217931" y="107590"/>
                </a:cubicBezTo>
                <a:lnTo>
                  <a:pt x="217931" y="179480"/>
                </a:lnTo>
                <a:cubicBezTo>
                  <a:pt x="217931" y="195345"/>
                  <a:pt x="222899" y="203278"/>
                  <a:pt x="232835" y="203278"/>
                </a:cubicBezTo>
                <a:cubicBezTo>
                  <a:pt x="242772" y="203278"/>
                  <a:pt x="247740" y="195345"/>
                  <a:pt x="247740" y="179480"/>
                </a:cubicBezTo>
                <a:lnTo>
                  <a:pt x="247740" y="107590"/>
                </a:lnTo>
                <a:cubicBezTo>
                  <a:pt x="247740" y="91724"/>
                  <a:pt x="242772" y="84287"/>
                  <a:pt x="232835" y="84287"/>
                </a:cubicBezTo>
                <a:close/>
                <a:moveTo>
                  <a:pt x="303806" y="58498"/>
                </a:moveTo>
                <a:lnTo>
                  <a:pt x="334613" y="58498"/>
                </a:lnTo>
                <a:lnTo>
                  <a:pt x="334613" y="183940"/>
                </a:lnTo>
                <a:cubicBezTo>
                  <a:pt x="334613" y="190882"/>
                  <a:pt x="334613" y="194848"/>
                  <a:pt x="335110" y="195840"/>
                </a:cubicBezTo>
                <a:cubicBezTo>
                  <a:pt x="336103" y="200798"/>
                  <a:pt x="338091" y="203277"/>
                  <a:pt x="342563" y="203277"/>
                </a:cubicBezTo>
                <a:cubicBezTo>
                  <a:pt x="348525" y="203277"/>
                  <a:pt x="354985" y="198319"/>
                  <a:pt x="361941" y="188899"/>
                </a:cubicBezTo>
                <a:lnTo>
                  <a:pt x="361941" y="58498"/>
                </a:lnTo>
                <a:lnTo>
                  <a:pt x="392748" y="58498"/>
                </a:lnTo>
                <a:lnTo>
                  <a:pt x="392748" y="229060"/>
                </a:lnTo>
                <a:lnTo>
                  <a:pt x="361941" y="229060"/>
                </a:lnTo>
                <a:lnTo>
                  <a:pt x="361941" y="210219"/>
                </a:lnTo>
                <a:cubicBezTo>
                  <a:pt x="349519" y="224102"/>
                  <a:pt x="338091" y="231043"/>
                  <a:pt x="326663" y="231043"/>
                </a:cubicBezTo>
                <a:cubicBezTo>
                  <a:pt x="316725" y="231043"/>
                  <a:pt x="309769" y="227077"/>
                  <a:pt x="306787" y="218648"/>
                </a:cubicBezTo>
                <a:cubicBezTo>
                  <a:pt x="304800" y="213194"/>
                  <a:pt x="303806" y="205261"/>
                  <a:pt x="303806" y="193361"/>
                </a:cubicBezTo>
                <a:close/>
                <a:moveTo>
                  <a:pt x="232835" y="56027"/>
                </a:moveTo>
                <a:cubicBezTo>
                  <a:pt x="248237" y="56027"/>
                  <a:pt x="260160" y="61977"/>
                  <a:pt x="269103" y="73876"/>
                </a:cubicBezTo>
                <a:cubicBezTo>
                  <a:pt x="275561" y="82304"/>
                  <a:pt x="278542" y="95691"/>
                  <a:pt x="278542" y="114035"/>
                </a:cubicBezTo>
                <a:lnTo>
                  <a:pt x="278542" y="173530"/>
                </a:lnTo>
                <a:cubicBezTo>
                  <a:pt x="278542" y="191875"/>
                  <a:pt x="275561" y="205261"/>
                  <a:pt x="269103" y="213689"/>
                </a:cubicBezTo>
                <a:cubicBezTo>
                  <a:pt x="260160" y="225589"/>
                  <a:pt x="248237" y="231042"/>
                  <a:pt x="232835" y="231042"/>
                </a:cubicBezTo>
                <a:cubicBezTo>
                  <a:pt x="217434" y="231042"/>
                  <a:pt x="205511" y="225589"/>
                  <a:pt x="196568" y="213689"/>
                </a:cubicBezTo>
                <a:cubicBezTo>
                  <a:pt x="190110" y="205261"/>
                  <a:pt x="187129" y="191875"/>
                  <a:pt x="187129" y="173530"/>
                </a:cubicBezTo>
                <a:lnTo>
                  <a:pt x="187129" y="114035"/>
                </a:lnTo>
                <a:cubicBezTo>
                  <a:pt x="187129" y="95691"/>
                  <a:pt x="190110" y="82304"/>
                  <a:pt x="196568" y="73876"/>
                </a:cubicBezTo>
                <a:cubicBezTo>
                  <a:pt x="205511" y="61977"/>
                  <a:pt x="217434" y="56027"/>
                  <a:pt x="232835" y="56027"/>
                </a:cubicBezTo>
                <a:close/>
                <a:moveTo>
                  <a:pt x="67982" y="0"/>
                </a:moveTo>
                <a:lnTo>
                  <a:pt x="104228" y="0"/>
                </a:lnTo>
                <a:lnTo>
                  <a:pt x="128558" y="89736"/>
                </a:lnTo>
                <a:lnTo>
                  <a:pt x="151894" y="0"/>
                </a:lnTo>
                <a:lnTo>
                  <a:pt x="186651" y="0"/>
                </a:lnTo>
                <a:lnTo>
                  <a:pt x="145440" y="136340"/>
                </a:lnTo>
                <a:lnTo>
                  <a:pt x="145440" y="229050"/>
                </a:lnTo>
                <a:lnTo>
                  <a:pt x="111180" y="229050"/>
                </a:lnTo>
                <a:lnTo>
                  <a:pt x="111180" y="136340"/>
                </a:lnTo>
                <a:cubicBezTo>
                  <a:pt x="108200" y="119979"/>
                  <a:pt x="101249" y="95686"/>
                  <a:pt x="90326" y="63956"/>
                </a:cubicBezTo>
                <a:cubicBezTo>
                  <a:pt x="82878" y="42637"/>
                  <a:pt x="75430" y="21318"/>
                  <a:pt x="679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A5D1941B-1C0A-E148-BDD7-466489FEC846}"/>
              </a:ext>
            </a:extLst>
          </p:cNvPr>
          <p:cNvGraphicFramePr>
            <a:graphicFrameLocks noGrp="1"/>
          </p:cNvGraphicFramePr>
          <p:nvPr/>
        </p:nvGraphicFramePr>
        <p:xfrm>
          <a:off x="2798947" y="1204462"/>
          <a:ext cx="8280875" cy="1257300"/>
        </p:xfrm>
        <a:graphic>
          <a:graphicData uri="http://schemas.openxmlformats.org/drawingml/2006/table">
            <a:tbl>
              <a:tblPr>
                <a:tableStyleId>{7E9639D4-E3E2-4D34-9284-5A2195B3D0D7}</a:tableStyleId>
              </a:tblPr>
              <a:tblGrid>
                <a:gridCol w="2794475">
                  <a:extLst>
                    <a:ext uri="{9D8B030D-6E8A-4147-A177-3AD203B41FA5}">
                      <a16:colId xmlns:a16="http://schemas.microsoft.com/office/drawing/2014/main" val="1731425944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144485087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40817179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604156814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67587250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 </a:t>
                      </a:r>
                      <a:endParaRPr lang="en-US" sz="2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Coefficients</a:t>
                      </a:r>
                      <a:endParaRPr lang="en-US" sz="2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Standard Error</a:t>
                      </a:r>
                      <a:endParaRPr lang="en-US" sz="2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 Stat</a:t>
                      </a:r>
                      <a:endParaRPr lang="en-US" sz="2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P-value</a:t>
                      </a:r>
                      <a:endParaRPr lang="en-US" sz="2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79619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Intercept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-0.2288272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0.36448734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-0.6278056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0.532090365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590408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 spent on Instagram per day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0.57087537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0.17288673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3.30201953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0.001487953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455331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Frequency of seeing ads on Instagram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0.50696337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0.0870665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5.82271455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1.44367E-07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40795180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74B5A167-A4DF-9B4C-9987-25BD7A23BE02}"/>
              </a:ext>
            </a:extLst>
          </p:cNvPr>
          <p:cNvSpPr/>
          <p:nvPr/>
        </p:nvSpPr>
        <p:spPr>
          <a:xfrm>
            <a:off x="9876136" y="1212289"/>
            <a:ext cx="1148414" cy="1257300"/>
          </a:xfrm>
          <a:custGeom>
            <a:avLst/>
            <a:gdLst>
              <a:gd name="connsiteX0" fmla="*/ 0 w 1148414"/>
              <a:gd name="connsiteY0" fmla="*/ 0 h 1257300"/>
              <a:gd name="connsiteX1" fmla="*/ 562723 w 1148414"/>
              <a:gd name="connsiteY1" fmla="*/ 0 h 1257300"/>
              <a:gd name="connsiteX2" fmla="*/ 1148414 w 1148414"/>
              <a:gd name="connsiteY2" fmla="*/ 0 h 1257300"/>
              <a:gd name="connsiteX3" fmla="*/ 1148414 w 1148414"/>
              <a:gd name="connsiteY3" fmla="*/ 653796 h 1257300"/>
              <a:gd name="connsiteX4" fmla="*/ 1148414 w 1148414"/>
              <a:gd name="connsiteY4" fmla="*/ 1257300 h 1257300"/>
              <a:gd name="connsiteX5" fmla="*/ 597175 w 1148414"/>
              <a:gd name="connsiteY5" fmla="*/ 1257300 h 1257300"/>
              <a:gd name="connsiteX6" fmla="*/ 0 w 1148414"/>
              <a:gd name="connsiteY6" fmla="*/ 1257300 h 1257300"/>
              <a:gd name="connsiteX7" fmla="*/ 0 w 1148414"/>
              <a:gd name="connsiteY7" fmla="*/ 653796 h 1257300"/>
              <a:gd name="connsiteX8" fmla="*/ 0 w 1148414"/>
              <a:gd name="connsiteY8" fmla="*/ 0 h 1257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48414" h="1257300" extrusionOk="0">
                <a:moveTo>
                  <a:pt x="0" y="0"/>
                </a:moveTo>
                <a:cubicBezTo>
                  <a:pt x="128091" y="5007"/>
                  <a:pt x="338984" y="-11471"/>
                  <a:pt x="562723" y="0"/>
                </a:cubicBezTo>
                <a:cubicBezTo>
                  <a:pt x="786462" y="11471"/>
                  <a:pt x="1016719" y="12730"/>
                  <a:pt x="1148414" y="0"/>
                </a:cubicBezTo>
                <a:cubicBezTo>
                  <a:pt x="1121792" y="171160"/>
                  <a:pt x="1168739" y="515824"/>
                  <a:pt x="1148414" y="653796"/>
                </a:cubicBezTo>
                <a:cubicBezTo>
                  <a:pt x="1128089" y="791768"/>
                  <a:pt x="1171239" y="1075075"/>
                  <a:pt x="1148414" y="1257300"/>
                </a:cubicBezTo>
                <a:cubicBezTo>
                  <a:pt x="1004073" y="1241332"/>
                  <a:pt x="745139" y="1257893"/>
                  <a:pt x="597175" y="1257300"/>
                </a:cubicBezTo>
                <a:cubicBezTo>
                  <a:pt x="449211" y="1256707"/>
                  <a:pt x="175847" y="1271182"/>
                  <a:pt x="0" y="1257300"/>
                </a:cubicBezTo>
                <a:cubicBezTo>
                  <a:pt x="-11034" y="974069"/>
                  <a:pt x="-12119" y="935288"/>
                  <a:pt x="0" y="653796"/>
                </a:cubicBezTo>
                <a:cubicBezTo>
                  <a:pt x="12119" y="372304"/>
                  <a:pt x="29607" y="325242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B20A03-A843-BA4F-8DA2-06A98CE4CA96}"/>
              </a:ext>
            </a:extLst>
          </p:cNvPr>
          <p:cNvSpPr/>
          <p:nvPr/>
        </p:nvSpPr>
        <p:spPr>
          <a:xfrm>
            <a:off x="2798947" y="2613525"/>
            <a:ext cx="15363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/>
              <a:t>R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Square:</a:t>
            </a:r>
            <a:r>
              <a:rPr lang="zh-CN" altLang="en-US" sz="2000" b="1" dirty="0"/>
              <a:t> </a:t>
            </a:r>
            <a:r>
              <a:rPr lang="en-US" sz="2000" b="1" dirty="0">
                <a:solidFill>
                  <a:schemeClr val="accent3"/>
                </a:solidFill>
              </a:rPr>
              <a:t>0.55012846</a:t>
            </a:r>
            <a:endParaRPr lang="en-US" sz="2000" b="1" dirty="0">
              <a:solidFill>
                <a:schemeClr val="accent3"/>
              </a:solidFill>
              <a:latin typeface="Calibri" panose="020F050202020403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3D3026-74AF-8C49-8EE8-E2841C404EC1}"/>
              </a:ext>
            </a:extLst>
          </p:cNvPr>
          <p:cNvSpPr/>
          <p:nvPr/>
        </p:nvSpPr>
        <p:spPr>
          <a:xfrm>
            <a:off x="4491084" y="2597283"/>
            <a:ext cx="207588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/>
              <a:t>Adjusted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R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Square:</a:t>
            </a:r>
            <a:r>
              <a:rPr lang="zh-CN" altLang="en-US" sz="2000" b="1" dirty="0"/>
              <a:t> </a:t>
            </a:r>
            <a:r>
              <a:rPr lang="en-US" sz="2000" b="1" dirty="0">
                <a:solidFill>
                  <a:schemeClr val="accent3"/>
                </a:solidFill>
              </a:rPr>
              <a:t>0.53780322</a:t>
            </a:r>
            <a:endParaRPr lang="en-US" sz="2000" b="1" dirty="0">
              <a:solidFill>
                <a:schemeClr val="accent3"/>
              </a:solidFill>
              <a:latin typeface="Calibri" panose="020F0502020204030204" pitchFamily="34" charset="0"/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2630B188-BC6B-1644-A2D4-D00A0A83CDCF}"/>
              </a:ext>
            </a:extLst>
          </p:cNvPr>
          <p:cNvGraphicFramePr>
            <a:graphicFrameLocks noGrp="1"/>
          </p:cNvGraphicFramePr>
          <p:nvPr/>
        </p:nvGraphicFramePr>
        <p:xfrm>
          <a:off x="2830384" y="4064617"/>
          <a:ext cx="8280875" cy="1257300"/>
        </p:xfrm>
        <a:graphic>
          <a:graphicData uri="http://schemas.openxmlformats.org/drawingml/2006/table">
            <a:tbl>
              <a:tblPr>
                <a:tableStyleId>{7E9639D4-E3E2-4D34-9284-5A2195B3D0D7}</a:tableStyleId>
              </a:tblPr>
              <a:tblGrid>
                <a:gridCol w="2794475">
                  <a:extLst>
                    <a:ext uri="{9D8B030D-6E8A-4147-A177-3AD203B41FA5}">
                      <a16:colId xmlns:a16="http://schemas.microsoft.com/office/drawing/2014/main" val="1731425944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144485087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40817179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3604156814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67587250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 </a:t>
                      </a:r>
                      <a:endParaRPr lang="en-US" sz="2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Coefficients</a:t>
                      </a:r>
                      <a:endParaRPr lang="en-US" sz="2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Standard Error</a:t>
                      </a:r>
                      <a:endParaRPr lang="en-US" sz="2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 Stat</a:t>
                      </a:r>
                      <a:endParaRPr lang="en-US" sz="2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P-value</a:t>
                      </a:r>
                      <a:endParaRPr lang="en-US" sz="20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79619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Intercept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0.66795263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0.47952574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1.39294427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0.16786428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5086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 spent on YouTube per day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0.16049618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0.1574529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1.01932825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0.31141352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05614335"/>
                  </a:ext>
                </a:extLst>
              </a:tr>
              <a:tr h="5212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Frequency of seeing ads on YouTube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0.28175582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0.09959263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2.82908297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0.00602368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40795180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5E2644D1-2AB6-904B-885D-C2DD0D5062A4}"/>
              </a:ext>
            </a:extLst>
          </p:cNvPr>
          <p:cNvSpPr/>
          <p:nvPr/>
        </p:nvSpPr>
        <p:spPr>
          <a:xfrm>
            <a:off x="9931409" y="4077720"/>
            <a:ext cx="1148412" cy="1257300"/>
          </a:xfrm>
          <a:custGeom>
            <a:avLst/>
            <a:gdLst>
              <a:gd name="connsiteX0" fmla="*/ 0 w 1148412"/>
              <a:gd name="connsiteY0" fmla="*/ 0 h 1257300"/>
              <a:gd name="connsiteX1" fmla="*/ 562722 w 1148412"/>
              <a:gd name="connsiteY1" fmla="*/ 0 h 1257300"/>
              <a:gd name="connsiteX2" fmla="*/ 1148412 w 1148412"/>
              <a:gd name="connsiteY2" fmla="*/ 0 h 1257300"/>
              <a:gd name="connsiteX3" fmla="*/ 1148412 w 1148412"/>
              <a:gd name="connsiteY3" fmla="*/ 653796 h 1257300"/>
              <a:gd name="connsiteX4" fmla="*/ 1148412 w 1148412"/>
              <a:gd name="connsiteY4" fmla="*/ 1257300 h 1257300"/>
              <a:gd name="connsiteX5" fmla="*/ 597174 w 1148412"/>
              <a:gd name="connsiteY5" fmla="*/ 1257300 h 1257300"/>
              <a:gd name="connsiteX6" fmla="*/ 0 w 1148412"/>
              <a:gd name="connsiteY6" fmla="*/ 1257300 h 1257300"/>
              <a:gd name="connsiteX7" fmla="*/ 0 w 1148412"/>
              <a:gd name="connsiteY7" fmla="*/ 653796 h 1257300"/>
              <a:gd name="connsiteX8" fmla="*/ 0 w 1148412"/>
              <a:gd name="connsiteY8" fmla="*/ 0 h 1257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48412" h="1257300" extrusionOk="0">
                <a:moveTo>
                  <a:pt x="0" y="0"/>
                </a:moveTo>
                <a:cubicBezTo>
                  <a:pt x="130308" y="7635"/>
                  <a:pt x="341859" y="-6732"/>
                  <a:pt x="562722" y="0"/>
                </a:cubicBezTo>
                <a:cubicBezTo>
                  <a:pt x="783585" y="6732"/>
                  <a:pt x="1022182" y="17692"/>
                  <a:pt x="1148412" y="0"/>
                </a:cubicBezTo>
                <a:cubicBezTo>
                  <a:pt x="1121790" y="171160"/>
                  <a:pt x="1168737" y="515824"/>
                  <a:pt x="1148412" y="653796"/>
                </a:cubicBezTo>
                <a:cubicBezTo>
                  <a:pt x="1128087" y="791768"/>
                  <a:pt x="1171237" y="1075075"/>
                  <a:pt x="1148412" y="1257300"/>
                </a:cubicBezTo>
                <a:cubicBezTo>
                  <a:pt x="1002082" y="1235326"/>
                  <a:pt x="739827" y="1253187"/>
                  <a:pt x="597174" y="1257300"/>
                </a:cubicBezTo>
                <a:cubicBezTo>
                  <a:pt x="454521" y="1261413"/>
                  <a:pt x="173855" y="1266236"/>
                  <a:pt x="0" y="1257300"/>
                </a:cubicBezTo>
                <a:cubicBezTo>
                  <a:pt x="-11034" y="974069"/>
                  <a:pt x="-12119" y="935288"/>
                  <a:pt x="0" y="653796"/>
                </a:cubicBezTo>
                <a:cubicBezTo>
                  <a:pt x="12119" y="372304"/>
                  <a:pt x="29607" y="325242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1F67D33-1275-C24F-AAEF-F1F552552E0E}"/>
              </a:ext>
            </a:extLst>
          </p:cNvPr>
          <p:cNvSpPr/>
          <p:nvPr/>
        </p:nvSpPr>
        <p:spPr>
          <a:xfrm>
            <a:off x="2830384" y="5486625"/>
            <a:ext cx="150977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/>
              <a:t>R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Square:</a:t>
            </a:r>
            <a:r>
              <a:rPr lang="zh-CN" altLang="en-US" sz="2000" b="1" dirty="0"/>
              <a:t> </a:t>
            </a:r>
            <a:r>
              <a:rPr lang="en-US" altLang="zh-CN" sz="2000" b="1" dirty="0">
                <a:solidFill>
                  <a:schemeClr val="accent3"/>
                </a:solidFill>
              </a:rPr>
              <a:t>0.14668369</a:t>
            </a:r>
            <a:endParaRPr lang="en-US" sz="2000" b="1" dirty="0">
              <a:solidFill>
                <a:schemeClr val="accent3"/>
              </a:solidFill>
              <a:latin typeface="Calibri" panose="020F050202020403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F9E10D4-E785-9442-A3EE-EC356B520815}"/>
              </a:ext>
            </a:extLst>
          </p:cNvPr>
          <p:cNvSpPr/>
          <p:nvPr/>
        </p:nvSpPr>
        <p:spPr>
          <a:xfrm>
            <a:off x="4452612" y="5453944"/>
            <a:ext cx="21143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/>
              <a:t>Adjusted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R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Square:</a:t>
            </a:r>
            <a:r>
              <a:rPr lang="zh-CN" altLang="en-US" sz="2000" b="1" dirty="0"/>
              <a:t> </a:t>
            </a:r>
            <a:r>
              <a:rPr lang="en-US" sz="2000" b="1" dirty="0">
                <a:solidFill>
                  <a:schemeClr val="accent3"/>
                </a:solidFill>
              </a:rPr>
              <a:t>0. 12330516</a:t>
            </a:r>
            <a:endParaRPr lang="en-US" sz="2000" b="1" dirty="0">
              <a:solidFill>
                <a:schemeClr val="accent3"/>
              </a:solidFill>
              <a:latin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88584E-92BA-DC47-89A8-B0C612657F03}"/>
              </a:ext>
            </a:extLst>
          </p:cNvPr>
          <p:cNvSpPr txBox="1"/>
          <p:nvPr/>
        </p:nvSpPr>
        <p:spPr>
          <a:xfrm>
            <a:off x="2798946" y="3081817"/>
            <a:ext cx="8280875" cy="707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Conclusion: There is a significant linear relationship between personalization level on Instagram, time spent on Instagram per day and frequency of seeing ads on Instagram at 5% confidence level.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1A60BB-9DCB-EA4B-A830-CA42442F981A}"/>
              </a:ext>
            </a:extLst>
          </p:cNvPr>
          <p:cNvSpPr txBox="1"/>
          <p:nvPr/>
        </p:nvSpPr>
        <p:spPr>
          <a:xfrm>
            <a:off x="2830384" y="5895184"/>
            <a:ext cx="90638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Conclusion: There is a significant linear relationship between personalization level on YouTube and frequency of seeing ads on YouTube at 5% confidence level.</a:t>
            </a:r>
          </a:p>
        </p:txBody>
      </p:sp>
    </p:spTree>
    <p:extLst>
      <p:ext uri="{BB962C8B-B14F-4D97-AF65-F5344CB8AC3E}">
        <p14:creationId xmlns:p14="http://schemas.microsoft.com/office/powerpoint/2010/main" val="17792241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2E4D5C9-5420-D444-B232-699DD3FBAD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62" b="1056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674A6CD-BCF5-704C-AB75-9E8F3236173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7219D48-40DB-FB40-BD72-84559547B6B8}"/>
              </a:ext>
            </a:extLst>
          </p:cNvPr>
          <p:cNvSpPr txBox="1">
            <a:spLocks/>
          </p:cNvSpPr>
          <p:nvPr/>
        </p:nvSpPr>
        <p:spPr>
          <a:xfrm>
            <a:off x="640080" y="640080"/>
            <a:ext cx="10235066" cy="3566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CN" sz="5400" b="1" dirty="0">
                <a:solidFill>
                  <a:schemeClr val="bg1"/>
                </a:solidFill>
              </a:rPr>
              <a:t>Part 2.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Browsing experience and ad blockers</a:t>
            </a:r>
            <a:endParaRPr 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48699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97B8FF7-B6DB-3D4D-93C3-4DF247330F82}"/>
              </a:ext>
            </a:extLst>
          </p:cNvPr>
          <p:cNvGraphicFramePr>
            <a:graphicFrameLocks noGrp="1"/>
          </p:cNvGraphicFramePr>
          <p:nvPr/>
        </p:nvGraphicFramePr>
        <p:xfrm>
          <a:off x="1694273" y="1490460"/>
          <a:ext cx="4291007" cy="18193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37">
                  <a:extLst>
                    <a:ext uri="{9D8B030D-6E8A-4147-A177-3AD203B41FA5}">
                      <a16:colId xmlns:a16="http://schemas.microsoft.com/office/drawing/2014/main" val="1909939624"/>
                    </a:ext>
                  </a:extLst>
                </a:gridCol>
                <a:gridCol w="1180253">
                  <a:extLst>
                    <a:ext uri="{9D8B030D-6E8A-4147-A177-3AD203B41FA5}">
                      <a16:colId xmlns:a16="http://schemas.microsoft.com/office/drawing/2014/main" val="709398954"/>
                    </a:ext>
                  </a:extLst>
                </a:gridCol>
                <a:gridCol w="1360979">
                  <a:extLst>
                    <a:ext uri="{9D8B030D-6E8A-4147-A177-3AD203B41FA5}">
                      <a16:colId xmlns:a16="http://schemas.microsoft.com/office/drawing/2014/main" val="1554916368"/>
                    </a:ext>
                  </a:extLst>
                </a:gridCol>
                <a:gridCol w="678238">
                  <a:extLst>
                    <a:ext uri="{9D8B030D-6E8A-4147-A177-3AD203B41FA5}">
                      <a16:colId xmlns:a16="http://schemas.microsoft.com/office/drawing/2014/main" val="3618487008"/>
                    </a:ext>
                  </a:extLst>
                </a:gridCol>
              </a:tblGrid>
              <a:tr h="589963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Regular users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Non-regular users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Total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1913139396"/>
                  </a:ext>
                </a:extLst>
              </a:tr>
              <a:tr h="35421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Block ads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52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228990173"/>
                  </a:ext>
                </a:extLst>
              </a:tr>
              <a:tr h="52091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Don't block ads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6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18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24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3235655730"/>
                  </a:ext>
                </a:extLst>
              </a:tr>
              <a:tr h="354217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</a:t>
                      </a: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30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46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76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16526233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64A25EE-086C-3E4A-B26C-1B76940060BE}"/>
              </a:ext>
            </a:extLst>
          </p:cNvPr>
          <p:cNvGraphicFramePr>
            <a:graphicFrameLocks noGrp="1"/>
          </p:cNvGraphicFramePr>
          <p:nvPr/>
        </p:nvGraphicFramePr>
        <p:xfrm>
          <a:off x="6206720" y="1490460"/>
          <a:ext cx="4291007" cy="18446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0703">
                  <a:extLst>
                    <a:ext uri="{9D8B030D-6E8A-4147-A177-3AD203B41FA5}">
                      <a16:colId xmlns:a16="http://schemas.microsoft.com/office/drawing/2014/main" val="1909939624"/>
                    </a:ext>
                  </a:extLst>
                </a:gridCol>
                <a:gridCol w="1210244">
                  <a:extLst>
                    <a:ext uri="{9D8B030D-6E8A-4147-A177-3AD203B41FA5}">
                      <a16:colId xmlns:a16="http://schemas.microsoft.com/office/drawing/2014/main" val="709398954"/>
                    </a:ext>
                  </a:extLst>
                </a:gridCol>
                <a:gridCol w="1261208">
                  <a:extLst>
                    <a:ext uri="{9D8B030D-6E8A-4147-A177-3AD203B41FA5}">
                      <a16:colId xmlns:a16="http://schemas.microsoft.com/office/drawing/2014/main" val="1554916368"/>
                    </a:ext>
                  </a:extLst>
                </a:gridCol>
                <a:gridCol w="718852">
                  <a:extLst>
                    <a:ext uri="{9D8B030D-6E8A-4147-A177-3AD203B41FA5}">
                      <a16:colId xmlns:a16="http://schemas.microsoft.com/office/drawing/2014/main" val="3618487008"/>
                    </a:ext>
                  </a:extLst>
                </a:gridCol>
              </a:tblGrid>
              <a:tr h="575824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Regular users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Non-regular users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Total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1913139396"/>
                  </a:ext>
                </a:extLst>
              </a:tr>
              <a:tr h="34649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Block ads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20.53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31.47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28990173"/>
                  </a:ext>
                </a:extLst>
              </a:tr>
              <a:tr h="57582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Don't block ads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9.47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14.53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35655730"/>
                  </a:ext>
                </a:extLst>
              </a:tr>
              <a:tr h="346493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</a:t>
                      </a: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26233"/>
                  </a:ext>
                </a:extLst>
              </a:tr>
            </a:tbl>
          </a:graphicData>
        </a:graphic>
      </p:graphicFrame>
      <p:sp>
        <p:nvSpPr>
          <p:cNvPr id="4" name="instagram_160167">
            <a:extLst>
              <a:ext uri="{FF2B5EF4-FFF2-40B4-BE49-F238E27FC236}">
                <a16:creationId xmlns:a16="http://schemas.microsoft.com/office/drawing/2014/main" id="{8538CEE3-D690-2748-A80B-CE043BF3680A}"/>
              </a:ext>
            </a:extLst>
          </p:cNvPr>
          <p:cNvSpPr>
            <a:spLocks noChangeAspect="1"/>
          </p:cNvSpPr>
          <p:nvPr/>
        </p:nvSpPr>
        <p:spPr>
          <a:xfrm>
            <a:off x="381738" y="2081363"/>
            <a:ext cx="912924" cy="914400"/>
          </a:xfrm>
          <a:custGeom>
            <a:avLst/>
            <a:gdLst>
              <a:gd name="connsiteX0" fmla="*/ 121763 h 600884"/>
              <a:gd name="connsiteY0" fmla="*/ 121763 h 600884"/>
              <a:gd name="connsiteX1" fmla="*/ 121763 h 600884"/>
              <a:gd name="connsiteY1" fmla="*/ 121763 h 600884"/>
              <a:gd name="connsiteX2" fmla="*/ 121763 h 600884"/>
              <a:gd name="connsiteY2" fmla="*/ 121763 h 600884"/>
              <a:gd name="connsiteX3" fmla="*/ 121763 h 600884"/>
              <a:gd name="connsiteY3" fmla="*/ 121763 h 600884"/>
              <a:gd name="connsiteX4" fmla="*/ 121763 h 600884"/>
              <a:gd name="connsiteY4" fmla="*/ 121763 h 600884"/>
              <a:gd name="connsiteX5" fmla="*/ 121763 h 600884"/>
              <a:gd name="connsiteY5" fmla="*/ 121763 h 600884"/>
              <a:gd name="connsiteX6" fmla="*/ 121763 h 600884"/>
              <a:gd name="connsiteY6" fmla="*/ 121763 h 600884"/>
              <a:gd name="connsiteX7" fmla="*/ 121763 h 600884"/>
              <a:gd name="connsiteY7" fmla="*/ 121763 h 600884"/>
              <a:gd name="connsiteX8" fmla="*/ 121763 h 600884"/>
              <a:gd name="connsiteY8" fmla="*/ 121763 h 600884"/>
              <a:gd name="connsiteX9" fmla="*/ 121763 h 600884"/>
              <a:gd name="connsiteY9" fmla="*/ 121763 h 600884"/>
              <a:gd name="connsiteX10" fmla="*/ 121763 h 600884"/>
              <a:gd name="connsiteY10" fmla="*/ 121763 h 600884"/>
              <a:gd name="connsiteX11" fmla="*/ 121763 h 600884"/>
              <a:gd name="connsiteY11" fmla="*/ 121763 h 600884"/>
              <a:gd name="connsiteX12" fmla="*/ 121763 h 600884"/>
              <a:gd name="connsiteY12" fmla="*/ 121763 h 600884"/>
              <a:gd name="connsiteX13" fmla="*/ 121763 h 600884"/>
              <a:gd name="connsiteY13" fmla="*/ 121763 h 600884"/>
              <a:gd name="connsiteX14" fmla="*/ 121763 h 600884"/>
              <a:gd name="connsiteY14" fmla="*/ 121763 h 600884"/>
              <a:gd name="connsiteX15" fmla="*/ 121763 h 600884"/>
              <a:gd name="connsiteY15" fmla="*/ 121763 h 600884"/>
              <a:gd name="connsiteX16" fmla="*/ 121763 h 600884"/>
              <a:gd name="connsiteY16" fmla="*/ 121763 h 600884"/>
              <a:gd name="connsiteX17" fmla="*/ 121763 h 600884"/>
              <a:gd name="connsiteY17" fmla="*/ 121763 h 600884"/>
              <a:gd name="connsiteX18" fmla="*/ 121763 h 600884"/>
              <a:gd name="connsiteY18" fmla="*/ 121763 h 600884"/>
              <a:gd name="connsiteX19" fmla="*/ 121763 h 600884"/>
              <a:gd name="connsiteY19" fmla="*/ 121763 h 600884"/>
              <a:gd name="connsiteX20" fmla="*/ 121763 h 600884"/>
              <a:gd name="connsiteY20" fmla="*/ 121763 h 600884"/>
              <a:gd name="connsiteX21" fmla="*/ 121763 h 600884"/>
              <a:gd name="connsiteY21" fmla="*/ 121763 h 600884"/>
              <a:gd name="connsiteX22" fmla="*/ 121763 h 600884"/>
              <a:gd name="connsiteY22" fmla="*/ 121763 h 600884"/>
              <a:gd name="connsiteX23" fmla="*/ 121763 h 600884"/>
              <a:gd name="connsiteY23" fmla="*/ 121763 h 600884"/>
              <a:gd name="connsiteX24" fmla="*/ 121763 h 600884"/>
              <a:gd name="connsiteY24" fmla="*/ 121763 h 600884"/>
              <a:gd name="connsiteX25" fmla="*/ 121763 h 600884"/>
              <a:gd name="connsiteY25" fmla="*/ 121763 h 600884"/>
              <a:gd name="connsiteX26" fmla="*/ 121763 h 600884"/>
              <a:gd name="connsiteY26" fmla="*/ 121763 h 600884"/>
              <a:gd name="connsiteX27" fmla="*/ 121763 h 600884"/>
              <a:gd name="connsiteY27" fmla="*/ 121763 h 600884"/>
              <a:gd name="connsiteX28" fmla="*/ 121763 h 600884"/>
              <a:gd name="connsiteY28" fmla="*/ 121763 h 600884"/>
              <a:gd name="connsiteX29" fmla="*/ 121763 h 600884"/>
              <a:gd name="connsiteY29" fmla="*/ 121763 h 600884"/>
              <a:gd name="connsiteX30" fmla="*/ 121763 h 600884"/>
              <a:gd name="connsiteY30" fmla="*/ 121763 h 600884"/>
              <a:gd name="connsiteX31" fmla="*/ 121763 h 600884"/>
              <a:gd name="connsiteY31" fmla="*/ 121763 h 600884"/>
              <a:gd name="connsiteX32" fmla="*/ 121763 h 600884"/>
              <a:gd name="connsiteY32" fmla="*/ 121763 h 600884"/>
              <a:gd name="connsiteX33" fmla="*/ 121763 h 600884"/>
              <a:gd name="connsiteY33" fmla="*/ 121763 h 600884"/>
              <a:gd name="connsiteX34" fmla="*/ 121763 h 600884"/>
              <a:gd name="connsiteY34" fmla="*/ 121763 h 600884"/>
              <a:gd name="connsiteX35" fmla="*/ 121763 h 600884"/>
              <a:gd name="connsiteY35" fmla="*/ 121763 h 600884"/>
              <a:gd name="connsiteX36" fmla="*/ 121763 h 600884"/>
              <a:gd name="connsiteY36" fmla="*/ 121763 h 600884"/>
              <a:gd name="connsiteX37" fmla="*/ 121763 h 600884"/>
              <a:gd name="connsiteY37" fmla="*/ 121763 h 600884"/>
              <a:gd name="connsiteX38" fmla="*/ 121763 h 600884"/>
              <a:gd name="connsiteY38" fmla="*/ 121763 h 600884"/>
              <a:gd name="connsiteX39" fmla="*/ 121763 h 600884"/>
              <a:gd name="connsiteY39" fmla="*/ 121763 h 600884"/>
              <a:gd name="connsiteX40" fmla="*/ 121763 h 600884"/>
              <a:gd name="connsiteY40" fmla="*/ 121763 h 600884"/>
              <a:gd name="connsiteX41" fmla="*/ 121763 h 600884"/>
              <a:gd name="connsiteY41" fmla="*/ 121763 h 600884"/>
              <a:gd name="connsiteX42" fmla="*/ 121763 h 600884"/>
              <a:gd name="connsiteY42" fmla="*/ 121763 h 600884"/>
              <a:gd name="connsiteX43" fmla="*/ 121763 h 600884"/>
              <a:gd name="connsiteY43" fmla="*/ 121763 h 600884"/>
              <a:gd name="connsiteX44" fmla="*/ 121763 h 600884"/>
              <a:gd name="connsiteY44" fmla="*/ 121763 h 600884"/>
              <a:gd name="connsiteX45" fmla="*/ 121763 h 600884"/>
              <a:gd name="connsiteY45" fmla="*/ 121763 h 600884"/>
              <a:gd name="connsiteX46" fmla="*/ 121763 h 600884"/>
              <a:gd name="connsiteY46" fmla="*/ 121763 h 600884"/>
              <a:gd name="connsiteX47" fmla="*/ 121763 h 600884"/>
              <a:gd name="connsiteY47" fmla="*/ 121763 h 600884"/>
              <a:gd name="connsiteX48" fmla="*/ 121763 h 600884"/>
              <a:gd name="connsiteY48" fmla="*/ 121763 h 600884"/>
              <a:gd name="connsiteX49" fmla="*/ 121763 h 600884"/>
              <a:gd name="connsiteY49" fmla="*/ 121763 h 600884"/>
              <a:gd name="connsiteX50" fmla="*/ 121763 h 600884"/>
              <a:gd name="connsiteY50" fmla="*/ 121763 h 600884"/>
              <a:gd name="connsiteX51" fmla="*/ 121763 h 600884"/>
              <a:gd name="connsiteY51" fmla="*/ 121763 h 600884"/>
              <a:gd name="connsiteX52" fmla="*/ 121763 h 600884"/>
              <a:gd name="connsiteY52" fmla="*/ 121763 h 600884"/>
              <a:gd name="connsiteX53" fmla="*/ 121763 h 600884"/>
              <a:gd name="connsiteY53" fmla="*/ 121763 h 600884"/>
              <a:gd name="connsiteX54" fmla="*/ 121763 h 600884"/>
              <a:gd name="connsiteY54" fmla="*/ 121763 h 600884"/>
              <a:gd name="connsiteX55" fmla="*/ 121763 h 600884"/>
              <a:gd name="connsiteY55" fmla="*/ 121763 h 600884"/>
              <a:gd name="connsiteX56" fmla="*/ 121763 h 600884"/>
              <a:gd name="connsiteY56" fmla="*/ 121763 h 600884"/>
              <a:gd name="connsiteX57" fmla="*/ 121763 h 600884"/>
              <a:gd name="connsiteY57" fmla="*/ 121763 h 600884"/>
              <a:gd name="connsiteX58" fmla="*/ 121763 h 600884"/>
              <a:gd name="connsiteY58" fmla="*/ 121763 h 600884"/>
              <a:gd name="connsiteX59" fmla="*/ 121763 h 600884"/>
              <a:gd name="connsiteY59" fmla="*/ 121763 h 600884"/>
              <a:gd name="connsiteX60" fmla="*/ 121763 h 600884"/>
              <a:gd name="connsiteY60" fmla="*/ 121763 h 600884"/>
              <a:gd name="connsiteX61" fmla="*/ 121763 h 600884"/>
              <a:gd name="connsiteY61" fmla="*/ 121763 h 600884"/>
              <a:gd name="connsiteX62" fmla="*/ 121763 h 600884"/>
              <a:gd name="connsiteY62" fmla="*/ 121763 h 600884"/>
              <a:gd name="connsiteX63" fmla="*/ 121763 h 600884"/>
              <a:gd name="connsiteY63" fmla="*/ 121763 h 600884"/>
              <a:gd name="connsiteX64" fmla="*/ 121763 h 600884"/>
              <a:gd name="connsiteY64" fmla="*/ 121763 h 6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590304" h="576397">
                <a:moveTo>
                  <a:pt x="295151" y="269716"/>
                </a:moveTo>
                <a:cubicBezTo>
                  <a:pt x="248120" y="269716"/>
                  <a:pt x="209387" y="308396"/>
                  <a:pt x="209387" y="355366"/>
                </a:cubicBezTo>
                <a:cubicBezTo>
                  <a:pt x="209387" y="403256"/>
                  <a:pt x="248120" y="441936"/>
                  <a:pt x="295151" y="441936"/>
                </a:cubicBezTo>
                <a:cubicBezTo>
                  <a:pt x="342183" y="441936"/>
                  <a:pt x="380916" y="403256"/>
                  <a:pt x="380916" y="355366"/>
                </a:cubicBezTo>
                <a:cubicBezTo>
                  <a:pt x="380916" y="308396"/>
                  <a:pt x="342183" y="269716"/>
                  <a:pt x="295151" y="269716"/>
                </a:cubicBezTo>
                <a:close/>
                <a:moveTo>
                  <a:pt x="295151" y="244850"/>
                </a:moveTo>
                <a:cubicBezTo>
                  <a:pt x="356016" y="244850"/>
                  <a:pt x="405815" y="294582"/>
                  <a:pt x="405815" y="355366"/>
                </a:cubicBezTo>
                <a:cubicBezTo>
                  <a:pt x="405815" y="416149"/>
                  <a:pt x="356016" y="465881"/>
                  <a:pt x="295151" y="465881"/>
                </a:cubicBezTo>
                <a:cubicBezTo>
                  <a:pt x="234287" y="465881"/>
                  <a:pt x="184488" y="416149"/>
                  <a:pt x="184488" y="355366"/>
                </a:cubicBezTo>
                <a:cubicBezTo>
                  <a:pt x="184488" y="294582"/>
                  <a:pt x="234287" y="244850"/>
                  <a:pt x="295151" y="244850"/>
                </a:cubicBezTo>
                <a:close/>
                <a:moveTo>
                  <a:pt x="24903" y="232953"/>
                </a:moveTo>
                <a:lnTo>
                  <a:pt x="24903" y="451173"/>
                </a:lnTo>
                <a:cubicBezTo>
                  <a:pt x="24903" y="506419"/>
                  <a:pt x="70099" y="552457"/>
                  <a:pt x="125440" y="552457"/>
                </a:cubicBezTo>
                <a:lnTo>
                  <a:pt x="464864" y="552457"/>
                </a:lnTo>
                <a:cubicBezTo>
                  <a:pt x="520205" y="552457"/>
                  <a:pt x="565401" y="506419"/>
                  <a:pt x="565401" y="451173"/>
                </a:cubicBezTo>
                <a:lnTo>
                  <a:pt x="565401" y="232953"/>
                </a:lnTo>
                <a:lnTo>
                  <a:pt x="415057" y="232953"/>
                </a:lnTo>
                <a:cubicBezTo>
                  <a:pt x="447340" y="264259"/>
                  <a:pt x="467631" y="307535"/>
                  <a:pt x="467631" y="355414"/>
                </a:cubicBezTo>
                <a:cubicBezTo>
                  <a:pt x="467631" y="450253"/>
                  <a:pt x="390154" y="527597"/>
                  <a:pt x="295152" y="527597"/>
                </a:cubicBezTo>
                <a:cubicBezTo>
                  <a:pt x="200150" y="527597"/>
                  <a:pt x="122673" y="450253"/>
                  <a:pt x="122673" y="355414"/>
                </a:cubicBezTo>
                <a:cubicBezTo>
                  <a:pt x="122673" y="307535"/>
                  <a:pt x="142964" y="264259"/>
                  <a:pt x="175247" y="232953"/>
                </a:cubicBezTo>
                <a:close/>
                <a:moveTo>
                  <a:pt x="295152" y="208092"/>
                </a:moveTo>
                <a:cubicBezTo>
                  <a:pt x="213985" y="208092"/>
                  <a:pt x="147576" y="274387"/>
                  <a:pt x="147576" y="355414"/>
                </a:cubicBezTo>
                <a:cubicBezTo>
                  <a:pt x="147576" y="437362"/>
                  <a:pt x="213985" y="502736"/>
                  <a:pt x="295152" y="502736"/>
                </a:cubicBezTo>
                <a:cubicBezTo>
                  <a:pt x="376319" y="502736"/>
                  <a:pt x="442728" y="437362"/>
                  <a:pt x="442728" y="355414"/>
                </a:cubicBezTo>
                <a:cubicBezTo>
                  <a:pt x="442728" y="274387"/>
                  <a:pt x="376319" y="208092"/>
                  <a:pt x="295152" y="208092"/>
                </a:cubicBezTo>
                <a:close/>
                <a:moveTo>
                  <a:pt x="438130" y="85519"/>
                </a:moveTo>
                <a:cubicBezTo>
                  <a:pt x="433514" y="85519"/>
                  <a:pt x="430744" y="89203"/>
                  <a:pt x="430744" y="92886"/>
                </a:cubicBezTo>
                <a:lnTo>
                  <a:pt x="430744" y="151817"/>
                </a:lnTo>
                <a:cubicBezTo>
                  <a:pt x="430744" y="155500"/>
                  <a:pt x="433514" y="159183"/>
                  <a:pt x="438130" y="159183"/>
                </a:cubicBezTo>
                <a:lnTo>
                  <a:pt x="497220" y="159183"/>
                </a:lnTo>
                <a:cubicBezTo>
                  <a:pt x="500913" y="159183"/>
                  <a:pt x="504606" y="155500"/>
                  <a:pt x="504606" y="151817"/>
                </a:cubicBezTo>
                <a:lnTo>
                  <a:pt x="504606" y="92886"/>
                </a:lnTo>
                <a:cubicBezTo>
                  <a:pt x="504606" y="89203"/>
                  <a:pt x="500913" y="85519"/>
                  <a:pt x="497220" y="85519"/>
                </a:cubicBezTo>
                <a:close/>
                <a:moveTo>
                  <a:pt x="438130" y="60658"/>
                </a:moveTo>
                <a:lnTo>
                  <a:pt x="497220" y="60658"/>
                </a:lnTo>
                <a:cubicBezTo>
                  <a:pt x="514762" y="60658"/>
                  <a:pt x="528611" y="75391"/>
                  <a:pt x="528611" y="92886"/>
                </a:cubicBezTo>
                <a:lnTo>
                  <a:pt x="528611" y="151817"/>
                </a:lnTo>
                <a:cubicBezTo>
                  <a:pt x="528611" y="169312"/>
                  <a:pt x="514762" y="184045"/>
                  <a:pt x="497220" y="184045"/>
                </a:cubicBezTo>
                <a:lnTo>
                  <a:pt x="438130" y="184045"/>
                </a:lnTo>
                <a:cubicBezTo>
                  <a:pt x="420588" y="184045"/>
                  <a:pt x="405816" y="169312"/>
                  <a:pt x="405816" y="151817"/>
                </a:cubicBezTo>
                <a:lnTo>
                  <a:pt x="405816" y="92886"/>
                </a:lnTo>
                <a:cubicBezTo>
                  <a:pt x="405816" y="75391"/>
                  <a:pt x="420588" y="60658"/>
                  <a:pt x="438130" y="60658"/>
                </a:cubicBezTo>
                <a:close/>
                <a:moveTo>
                  <a:pt x="125440" y="23940"/>
                </a:moveTo>
                <a:cubicBezTo>
                  <a:pt x="70099" y="23940"/>
                  <a:pt x="24903" y="69978"/>
                  <a:pt x="24903" y="125224"/>
                </a:cubicBezTo>
                <a:lnTo>
                  <a:pt x="24903" y="208092"/>
                </a:lnTo>
                <a:lnTo>
                  <a:pt x="206606" y="208092"/>
                </a:lnTo>
                <a:cubicBezTo>
                  <a:pt x="232432" y="193360"/>
                  <a:pt x="262870" y="184152"/>
                  <a:pt x="295152" y="184152"/>
                </a:cubicBezTo>
                <a:cubicBezTo>
                  <a:pt x="327434" y="184152"/>
                  <a:pt x="357872" y="193360"/>
                  <a:pt x="383698" y="208092"/>
                </a:cubicBezTo>
                <a:lnTo>
                  <a:pt x="565401" y="208092"/>
                </a:lnTo>
                <a:lnTo>
                  <a:pt x="565401" y="125224"/>
                </a:lnTo>
                <a:cubicBezTo>
                  <a:pt x="565401" y="69978"/>
                  <a:pt x="520205" y="23940"/>
                  <a:pt x="464864" y="23940"/>
                </a:cubicBezTo>
                <a:close/>
                <a:moveTo>
                  <a:pt x="125440" y="0"/>
                </a:moveTo>
                <a:lnTo>
                  <a:pt x="464864" y="0"/>
                </a:lnTo>
                <a:cubicBezTo>
                  <a:pt x="534041" y="0"/>
                  <a:pt x="590304" y="56166"/>
                  <a:pt x="590304" y="125224"/>
                </a:cubicBezTo>
                <a:lnTo>
                  <a:pt x="590304" y="208092"/>
                </a:lnTo>
                <a:lnTo>
                  <a:pt x="590304" y="232953"/>
                </a:lnTo>
                <a:lnTo>
                  <a:pt x="590304" y="451173"/>
                </a:lnTo>
                <a:cubicBezTo>
                  <a:pt x="590304" y="520231"/>
                  <a:pt x="534041" y="576397"/>
                  <a:pt x="464864" y="576397"/>
                </a:cubicBezTo>
                <a:lnTo>
                  <a:pt x="125440" y="576397"/>
                </a:lnTo>
                <a:cubicBezTo>
                  <a:pt x="56263" y="576397"/>
                  <a:pt x="0" y="520231"/>
                  <a:pt x="0" y="451173"/>
                </a:cubicBezTo>
                <a:lnTo>
                  <a:pt x="0" y="232953"/>
                </a:lnTo>
                <a:lnTo>
                  <a:pt x="0" y="208092"/>
                </a:lnTo>
                <a:lnTo>
                  <a:pt x="0" y="125224"/>
                </a:lnTo>
                <a:cubicBezTo>
                  <a:pt x="0" y="56166"/>
                  <a:pt x="56263" y="0"/>
                  <a:pt x="125440" y="0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youtube-logotype_49084">
            <a:extLst>
              <a:ext uri="{FF2B5EF4-FFF2-40B4-BE49-F238E27FC236}">
                <a16:creationId xmlns:a16="http://schemas.microsoft.com/office/drawing/2014/main" id="{3B94CA7B-35EA-5048-A39E-C7D7A3D6A394}"/>
              </a:ext>
            </a:extLst>
          </p:cNvPr>
          <p:cNvSpPr>
            <a:spLocks noChangeAspect="1"/>
          </p:cNvSpPr>
          <p:nvPr/>
        </p:nvSpPr>
        <p:spPr>
          <a:xfrm>
            <a:off x="381738" y="4569552"/>
            <a:ext cx="914400" cy="914400"/>
          </a:xfrm>
          <a:custGeom>
            <a:avLst/>
            <a:gdLst>
              <a:gd name="connsiteX0" fmla="*/ 423033 w 506955"/>
              <a:gd name="connsiteY0" fmla="*/ 384779 h 599483"/>
              <a:gd name="connsiteX1" fmla="*/ 438415 w 506955"/>
              <a:gd name="connsiteY1" fmla="*/ 408070 h 599483"/>
              <a:gd name="connsiteX2" fmla="*/ 438415 w 506955"/>
              <a:gd name="connsiteY2" fmla="*/ 423432 h 599483"/>
              <a:gd name="connsiteX3" fmla="*/ 407652 w 506955"/>
              <a:gd name="connsiteY3" fmla="*/ 423432 h 599483"/>
              <a:gd name="connsiteX4" fmla="*/ 407652 w 506955"/>
              <a:gd name="connsiteY4" fmla="*/ 408070 h 599483"/>
              <a:gd name="connsiteX5" fmla="*/ 423033 w 506955"/>
              <a:gd name="connsiteY5" fmla="*/ 384779 h 599483"/>
              <a:gd name="connsiteX6" fmla="*/ 309293 w 506955"/>
              <a:gd name="connsiteY6" fmla="*/ 384779 h 599483"/>
              <a:gd name="connsiteX7" fmla="*/ 322695 w 506955"/>
              <a:gd name="connsiteY7" fmla="*/ 407580 h 599483"/>
              <a:gd name="connsiteX8" fmla="*/ 322695 w 506955"/>
              <a:gd name="connsiteY8" fmla="*/ 479452 h 599483"/>
              <a:gd name="connsiteX9" fmla="*/ 309293 w 506955"/>
              <a:gd name="connsiteY9" fmla="*/ 502253 h 599483"/>
              <a:gd name="connsiteX10" fmla="*/ 294402 w 506955"/>
              <a:gd name="connsiteY10" fmla="*/ 494818 h 599483"/>
              <a:gd name="connsiteX11" fmla="*/ 294402 w 506955"/>
              <a:gd name="connsiteY11" fmla="*/ 392214 h 599483"/>
              <a:gd name="connsiteX12" fmla="*/ 309293 w 506955"/>
              <a:gd name="connsiteY12" fmla="*/ 384779 h 599483"/>
              <a:gd name="connsiteX13" fmla="*/ 148958 w 506955"/>
              <a:gd name="connsiteY13" fmla="*/ 358974 h 599483"/>
              <a:gd name="connsiteX14" fmla="*/ 148958 w 506955"/>
              <a:gd name="connsiteY14" fmla="*/ 492370 h 599483"/>
              <a:gd name="connsiteX15" fmla="*/ 151938 w 506955"/>
              <a:gd name="connsiteY15" fmla="*/ 517661 h 599483"/>
              <a:gd name="connsiteX16" fmla="*/ 171302 w 506955"/>
              <a:gd name="connsiteY16" fmla="*/ 530058 h 599483"/>
              <a:gd name="connsiteX17" fmla="*/ 206556 w 506955"/>
              <a:gd name="connsiteY17" fmla="*/ 509230 h 599483"/>
              <a:gd name="connsiteX18" fmla="*/ 206556 w 506955"/>
              <a:gd name="connsiteY18" fmla="*/ 528074 h 599483"/>
              <a:gd name="connsiteX19" fmla="*/ 237340 w 506955"/>
              <a:gd name="connsiteY19" fmla="*/ 528074 h 599483"/>
              <a:gd name="connsiteX20" fmla="*/ 237340 w 506955"/>
              <a:gd name="connsiteY20" fmla="*/ 358974 h 599483"/>
              <a:gd name="connsiteX21" fmla="*/ 206556 w 506955"/>
              <a:gd name="connsiteY21" fmla="*/ 358974 h 599483"/>
              <a:gd name="connsiteX22" fmla="*/ 206556 w 506955"/>
              <a:gd name="connsiteY22" fmla="*/ 487907 h 599483"/>
              <a:gd name="connsiteX23" fmla="*/ 187191 w 506955"/>
              <a:gd name="connsiteY23" fmla="*/ 502288 h 599483"/>
              <a:gd name="connsiteX24" fmla="*/ 180240 w 506955"/>
              <a:gd name="connsiteY24" fmla="*/ 495345 h 599483"/>
              <a:gd name="connsiteX25" fmla="*/ 179743 w 506955"/>
              <a:gd name="connsiteY25" fmla="*/ 483444 h 599483"/>
              <a:gd name="connsiteX26" fmla="*/ 179743 w 506955"/>
              <a:gd name="connsiteY26" fmla="*/ 358974 h 599483"/>
              <a:gd name="connsiteX27" fmla="*/ 423538 w 506955"/>
              <a:gd name="connsiteY27" fmla="*/ 356991 h 599483"/>
              <a:gd name="connsiteX28" fmla="*/ 386795 w 506955"/>
              <a:gd name="connsiteY28" fmla="*/ 374347 h 599483"/>
              <a:gd name="connsiteX29" fmla="*/ 377361 w 506955"/>
              <a:gd name="connsiteY29" fmla="*/ 414019 h 599483"/>
              <a:gd name="connsiteX30" fmla="*/ 377361 w 506955"/>
              <a:gd name="connsiteY30" fmla="*/ 473030 h 599483"/>
              <a:gd name="connsiteX31" fmla="*/ 387292 w 506955"/>
              <a:gd name="connsiteY31" fmla="*/ 512702 h 599483"/>
              <a:gd name="connsiteX32" fmla="*/ 424035 w 506955"/>
              <a:gd name="connsiteY32" fmla="*/ 530058 h 599483"/>
              <a:gd name="connsiteX33" fmla="*/ 461274 w 506955"/>
              <a:gd name="connsiteY33" fmla="*/ 511710 h 599483"/>
              <a:gd name="connsiteX34" fmla="*/ 468226 w 506955"/>
              <a:gd name="connsiteY34" fmla="*/ 493362 h 599483"/>
              <a:gd name="connsiteX35" fmla="*/ 469219 w 506955"/>
              <a:gd name="connsiteY35" fmla="*/ 474022 h 599483"/>
              <a:gd name="connsiteX36" fmla="*/ 469219 w 506955"/>
              <a:gd name="connsiteY36" fmla="*/ 469559 h 599483"/>
              <a:gd name="connsiteX37" fmla="*/ 437938 w 506955"/>
              <a:gd name="connsiteY37" fmla="*/ 469559 h 599483"/>
              <a:gd name="connsiteX38" fmla="*/ 436945 w 506955"/>
              <a:gd name="connsiteY38" fmla="*/ 489891 h 599483"/>
              <a:gd name="connsiteX39" fmla="*/ 423538 w 506955"/>
              <a:gd name="connsiteY39" fmla="*/ 502288 h 599483"/>
              <a:gd name="connsiteX40" fmla="*/ 407649 w 506955"/>
              <a:gd name="connsiteY40" fmla="*/ 478981 h 599483"/>
              <a:gd name="connsiteX41" fmla="*/ 407649 w 506955"/>
              <a:gd name="connsiteY41" fmla="*/ 449227 h 599483"/>
              <a:gd name="connsiteX42" fmla="*/ 469219 w 506955"/>
              <a:gd name="connsiteY42" fmla="*/ 449227 h 599483"/>
              <a:gd name="connsiteX43" fmla="*/ 469219 w 506955"/>
              <a:gd name="connsiteY43" fmla="*/ 414019 h 599483"/>
              <a:gd name="connsiteX44" fmla="*/ 459785 w 506955"/>
              <a:gd name="connsiteY44" fmla="*/ 374347 h 599483"/>
              <a:gd name="connsiteX45" fmla="*/ 423538 w 506955"/>
              <a:gd name="connsiteY45" fmla="*/ 356991 h 599483"/>
              <a:gd name="connsiteX46" fmla="*/ 263656 w 506955"/>
              <a:gd name="connsiteY46" fmla="*/ 301451 h 599483"/>
              <a:gd name="connsiteX47" fmla="*/ 263656 w 506955"/>
              <a:gd name="connsiteY47" fmla="*/ 528074 h 599483"/>
              <a:gd name="connsiteX48" fmla="*/ 294441 w 506955"/>
              <a:gd name="connsiteY48" fmla="*/ 528074 h 599483"/>
              <a:gd name="connsiteX49" fmla="*/ 294441 w 506955"/>
              <a:gd name="connsiteY49" fmla="*/ 511710 h 599483"/>
              <a:gd name="connsiteX50" fmla="*/ 325722 w 506955"/>
              <a:gd name="connsiteY50" fmla="*/ 530058 h 599483"/>
              <a:gd name="connsiteX51" fmla="*/ 350549 w 506955"/>
              <a:gd name="connsiteY51" fmla="*/ 511214 h 599483"/>
              <a:gd name="connsiteX52" fmla="*/ 353528 w 506955"/>
              <a:gd name="connsiteY52" fmla="*/ 476997 h 599483"/>
              <a:gd name="connsiteX53" fmla="*/ 353528 w 506955"/>
              <a:gd name="connsiteY53" fmla="*/ 410052 h 599483"/>
              <a:gd name="connsiteX54" fmla="*/ 350549 w 506955"/>
              <a:gd name="connsiteY54" fmla="*/ 375835 h 599483"/>
              <a:gd name="connsiteX55" fmla="*/ 325722 w 506955"/>
              <a:gd name="connsiteY55" fmla="*/ 356991 h 599483"/>
              <a:gd name="connsiteX56" fmla="*/ 294441 w 506955"/>
              <a:gd name="connsiteY56" fmla="*/ 375339 h 599483"/>
              <a:gd name="connsiteX57" fmla="*/ 294441 w 506955"/>
              <a:gd name="connsiteY57" fmla="*/ 301451 h 599483"/>
              <a:gd name="connsiteX58" fmla="*/ 37736 w 506955"/>
              <a:gd name="connsiteY58" fmla="*/ 301451 h 599483"/>
              <a:gd name="connsiteX59" fmla="*/ 37736 w 506955"/>
              <a:gd name="connsiteY59" fmla="*/ 333188 h 599483"/>
              <a:gd name="connsiteX60" fmla="*/ 73983 w 506955"/>
              <a:gd name="connsiteY60" fmla="*/ 333188 h 599483"/>
              <a:gd name="connsiteX61" fmla="*/ 73983 w 506955"/>
              <a:gd name="connsiteY61" fmla="*/ 528074 h 599483"/>
              <a:gd name="connsiteX62" fmla="*/ 107747 w 506955"/>
              <a:gd name="connsiteY62" fmla="*/ 528074 h 599483"/>
              <a:gd name="connsiteX63" fmla="*/ 107747 w 506955"/>
              <a:gd name="connsiteY63" fmla="*/ 333188 h 599483"/>
              <a:gd name="connsiteX64" fmla="*/ 144490 w 506955"/>
              <a:gd name="connsiteY64" fmla="*/ 333188 h 599483"/>
              <a:gd name="connsiteX65" fmla="*/ 144490 w 506955"/>
              <a:gd name="connsiteY65" fmla="*/ 301451 h 599483"/>
              <a:gd name="connsiteX66" fmla="*/ 253726 w 506955"/>
              <a:gd name="connsiteY66" fmla="*/ 246902 h 599483"/>
              <a:gd name="connsiteX67" fmla="*/ 443399 w 506955"/>
              <a:gd name="connsiteY67" fmla="*/ 253845 h 599483"/>
              <a:gd name="connsiteX68" fmla="*/ 498017 w 506955"/>
              <a:gd name="connsiteY68" fmla="*/ 303434 h 599483"/>
              <a:gd name="connsiteX69" fmla="*/ 506955 w 506955"/>
              <a:gd name="connsiteY69" fmla="*/ 422945 h 599483"/>
              <a:gd name="connsiteX70" fmla="*/ 498017 w 506955"/>
              <a:gd name="connsiteY70" fmla="*/ 542951 h 599483"/>
              <a:gd name="connsiteX71" fmla="*/ 443399 w 506955"/>
              <a:gd name="connsiteY71" fmla="*/ 592541 h 599483"/>
              <a:gd name="connsiteX72" fmla="*/ 253229 w 506955"/>
              <a:gd name="connsiteY72" fmla="*/ 599483 h 599483"/>
              <a:gd name="connsiteX73" fmla="*/ 63556 w 506955"/>
              <a:gd name="connsiteY73" fmla="*/ 592541 h 599483"/>
              <a:gd name="connsiteX74" fmla="*/ 8938 w 506955"/>
              <a:gd name="connsiteY74" fmla="*/ 542951 h 599483"/>
              <a:gd name="connsiteX75" fmla="*/ 0 w 506955"/>
              <a:gd name="connsiteY75" fmla="*/ 422945 h 599483"/>
              <a:gd name="connsiteX76" fmla="*/ 8938 w 506955"/>
              <a:gd name="connsiteY76" fmla="*/ 303434 h 599483"/>
              <a:gd name="connsiteX77" fmla="*/ 63556 w 506955"/>
              <a:gd name="connsiteY77" fmla="*/ 253845 h 599483"/>
              <a:gd name="connsiteX78" fmla="*/ 253726 w 506955"/>
              <a:gd name="connsiteY78" fmla="*/ 246902 h 599483"/>
              <a:gd name="connsiteX79" fmla="*/ 232835 w 506955"/>
              <a:gd name="connsiteY79" fmla="*/ 84287 h 599483"/>
              <a:gd name="connsiteX80" fmla="*/ 217931 w 506955"/>
              <a:gd name="connsiteY80" fmla="*/ 107590 h 599483"/>
              <a:gd name="connsiteX81" fmla="*/ 217931 w 506955"/>
              <a:gd name="connsiteY81" fmla="*/ 179480 h 599483"/>
              <a:gd name="connsiteX82" fmla="*/ 232835 w 506955"/>
              <a:gd name="connsiteY82" fmla="*/ 203278 h 599483"/>
              <a:gd name="connsiteX83" fmla="*/ 247740 w 506955"/>
              <a:gd name="connsiteY83" fmla="*/ 179480 h 599483"/>
              <a:gd name="connsiteX84" fmla="*/ 247740 w 506955"/>
              <a:gd name="connsiteY84" fmla="*/ 107590 h 599483"/>
              <a:gd name="connsiteX85" fmla="*/ 232835 w 506955"/>
              <a:gd name="connsiteY85" fmla="*/ 84287 h 599483"/>
              <a:gd name="connsiteX86" fmla="*/ 303806 w 506955"/>
              <a:gd name="connsiteY86" fmla="*/ 58498 h 599483"/>
              <a:gd name="connsiteX87" fmla="*/ 334613 w 506955"/>
              <a:gd name="connsiteY87" fmla="*/ 58498 h 599483"/>
              <a:gd name="connsiteX88" fmla="*/ 334613 w 506955"/>
              <a:gd name="connsiteY88" fmla="*/ 183940 h 599483"/>
              <a:gd name="connsiteX89" fmla="*/ 335110 w 506955"/>
              <a:gd name="connsiteY89" fmla="*/ 195840 h 599483"/>
              <a:gd name="connsiteX90" fmla="*/ 342563 w 506955"/>
              <a:gd name="connsiteY90" fmla="*/ 203277 h 599483"/>
              <a:gd name="connsiteX91" fmla="*/ 361941 w 506955"/>
              <a:gd name="connsiteY91" fmla="*/ 188899 h 599483"/>
              <a:gd name="connsiteX92" fmla="*/ 361941 w 506955"/>
              <a:gd name="connsiteY92" fmla="*/ 58498 h 599483"/>
              <a:gd name="connsiteX93" fmla="*/ 392748 w 506955"/>
              <a:gd name="connsiteY93" fmla="*/ 58498 h 599483"/>
              <a:gd name="connsiteX94" fmla="*/ 392748 w 506955"/>
              <a:gd name="connsiteY94" fmla="*/ 229060 h 599483"/>
              <a:gd name="connsiteX95" fmla="*/ 361941 w 506955"/>
              <a:gd name="connsiteY95" fmla="*/ 229060 h 599483"/>
              <a:gd name="connsiteX96" fmla="*/ 361941 w 506955"/>
              <a:gd name="connsiteY96" fmla="*/ 210219 h 599483"/>
              <a:gd name="connsiteX97" fmla="*/ 326663 w 506955"/>
              <a:gd name="connsiteY97" fmla="*/ 231043 h 599483"/>
              <a:gd name="connsiteX98" fmla="*/ 306787 w 506955"/>
              <a:gd name="connsiteY98" fmla="*/ 218648 h 599483"/>
              <a:gd name="connsiteX99" fmla="*/ 303806 w 506955"/>
              <a:gd name="connsiteY99" fmla="*/ 193361 h 599483"/>
              <a:gd name="connsiteX100" fmla="*/ 232835 w 506955"/>
              <a:gd name="connsiteY100" fmla="*/ 56027 h 599483"/>
              <a:gd name="connsiteX101" fmla="*/ 269103 w 506955"/>
              <a:gd name="connsiteY101" fmla="*/ 73876 h 599483"/>
              <a:gd name="connsiteX102" fmla="*/ 278542 w 506955"/>
              <a:gd name="connsiteY102" fmla="*/ 114035 h 599483"/>
              <a:gd name="connsiteX103" fmla="*/ 278542 w 506955"/>
              <a:gd name="connsiteY103" fmla="*/ 173530 h 599483"/>
              <a:gd name="connsiteX104" fmla="*/ 269103 w 506955"/>
              <a:gd name="connsiteY104" fmla="*/ 213689 h 599483"/>
              <a:gd name="connsiteX105" fmla="*/ 232835 w 506955"/>
              <a:gd name="connsiteY105" fmla="*/ 231042 h 599483"/>
              <a:gd name="connsiteX106" fmla="*/ 196568 w 506955"/>
              <a:gd name="connsiteY106" fmla="*/ 213689 h 599483"/>
              <a:gd name="connsiteX107" fmla="*/ 187129 w 506955"/>
              <a:gd name="connsiteY107" fmla="*/ 173530 h 599483"/>
              <a:gd name="connsiteX108" fmla="*/ 187129 w 506955"/>
              <a:gd name="connsiteY108" fmla="*/ 114035 h 599483"/>
              <a:gd name="connsiteX109" fmla="*/ 196568 w 506955"/>
              <a:gd name="connsiteY109" fmla="*/ 73876 h 599483"/>
              <a:gd name="connsiteX110" fmla="*/ 232835 w 506955"/>
              <a:gd name="connsiteY110" fmla="*/ 56027 h 599483"/>
              <a:gd name="connsiteX111" fmla="*/ 67982 w 506955"/>
              <a:gd name="connsiteY111" fmla="*/ 0 h 599483"/>
              <a:gd name="connsiteX112" fmla="*/ 104228 w 506955"/>
              <a:gd name="connsiteY112" fmla="*/ 0 h 599483"/>
              <a:gd name="connsiteX113" fmla="*/ 128558 w 506955"/>
              <a:gd name="connsiteY113" fmla="*/ 89736 h 599483"/>
              <a:gd name="connsiteX114" fmla="*/ 151894 w 506955"/>
              <a:gd name="connsiteY114" fmla="*/ 0 h 599483"/>
              <a:gd name="connsiteX115" fmla="*/ 186651 w 506955"/>
              <a:gd name="connsiteY115" fmla="*/ 0 h 599483"/>
              <a:gd name="connsiteX116" fmla="*/ 145440 w 506955"/>
              <a:gd name="connsiteY116" fmla="*/ 136340 h 599483"/>
              <a:gd name="connsiteX117" fmla="*/ 145440 w 506955"/>
              <a:gd name="connsiteY117" fmla="*/ 229050 h 599483"/>
              <a:gd name="connsiteX118" fmla="*/ 111180 w 506955"/>
              <a:gd name="connsiteY118" fmla="*/ 229050 h 599483"/>
              <a:gd name="connsiteX119" fmla="*/ 111180 w 506955"/>
              <a:gd name="connsiteY119" fmla="*/ 136340 h 599483"/>
              <a:gd name="connsiteX120" fmla="*/ 90326 w 506955"/>
              <a:gd name="connsiteY120" fmla="*/ 63956 h 599483"/>
              <a:gd name="connsiteX121" fmla="*/ 67982 w 506955"/>
              <a:gd name="connsiteY121" fmla="*/ 0 h 599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506955" h="599483">
                <a:moveTo>
                  <a:pt x="423033" y="384779"/>
                </a:moveTo>
                <a:cubicBezTo>
                  <a:pt x="433453" y="384779"/>
                  <a:pt x="438415" y="392213"/>
                  <a:pt x="438415" y="408070"/>
                </a:cubicBezTo>
                <a:lnTo>
                  <a:pt x="438415" y="423432"/>
                </a:lnTo>
                <a:lnTo>
                  <a:pt x="407652" y="423432"/>
                </a:lnTo>
                <a:lnTo>
                  <a:pt x="407652" y="408070"/>
                </a:lnTo>
                <a:cubicBezTo>
                  <a:pt x="407652" y="392213"/>
                  <a:pt x="413110" y="384779"/>
                  <a:pt x="423033" y="384779"/>
                </a:cubicBezTo>
                <a:close/>
                <a:moveTo>
                  <a:pt x="309293" y="384779"/>
                </a:moveTo>
                <a:cubicBezTo>
                  <a:pt x="318228" y="384779"/>
                  <a:pt x="322695" y="392214"/>
                  <a:pt x="322695" y="407580"/>
                </a:cubicBezTo>
                <a:lnTo>
                  <a:pt x="322695" y="479452"/>
                </a:lnTo>
                <a:cubicBezTo>
                  <a:pt x="322695" y="494818"/>
                  <a:pt x="318228" y="502253"/>
                  <a:pt x="309293" y="502253"/>
                </a:cubicBezTo>
                <a:cubicBezTo>
                  <a:pt x="304329" y="502253"/>
                  <a:pt x="299366" y="499775"/>
                  <a:pt x="294402" y="494818"/>
                </a:cubicBezTo>
                <a:lnTo>
                  <a:pt x="294402" y="392214"/>
                </a:lnTo>
                <a:cubicBezTo>
                  <a:pt x="299366" y="386762"/>
                  <a:pt x="304329" y="384779"/>
                  <a:pt x="309293" y="384779"/>
                </a:cubicBezTo>
                <a:close/>
                <a:moveTo>
                  <a:pt x="148958" y="358974"/>
                </a:moveTo>
                <a:lnTo>
                  <a:pt x="148958" y="492370"/>
                </a:lnTo>
                <a:cubicBezTo>
                  <a:pt x="148958" y="504271"/>
                  <a:pt x="149951" y="512702"/>
                  <a:pt x="151938" y="517661"/>
                </a:cubicBezTo>
                <a:cubicBezTo>
                  <a:pt x="154917" y="526091"/>
                  <a:pt x="161868" y="530058"/>
                  <a:pt x="171302" y="530058"/>
                </a:cubicBezTo>
                <a:cubicBezTo>
                  <a:pt x="182722" y="530058"/>
                  <a:pt x="194142" y="523115"/>
                  <a:pt x="206556" y="509230"/>
                </a:cubicBezTo>
                <a:lnTo>
                  <a:pt x="206556" y="528074"/>
                </a:lnTo>
                <a:lnTo>
                  <a:pt x="237340" y="528074"/>
                </a:lnTo>
                <a:lnTo>
                  <a:pt x="237340" y="358974"/>
                </a:lnTo>
                <a:lnTo>
                  <a:pt x="206556" y="358974"/>
                </a:lnTo>
                <a:lnTo>
                  <a:pt x="206556" y="487907"/>
                </a:lnTo>
                <a:cubicBezTo>
                  <a:pt x="199604" y="497825"/>
                  <a:pt x="193149" y="502288"/>
                  <a:pt x="187191" y="502288"/>
                </a:cubicBezTo>
                <a:cubicBezTo>
                  <a:pt x="183219" y="502288"/>
                  <a:pt x="180736" y="499808"/>
                  <a:pt x="180240" y="495345"/>
                </a:cubicBezTo>
                <a:cubicBezTo>
                  <a:pt x="179743" y="494354"/>
                  <a:pt x="179743" y="490386"/>
                  <a:pt x="179743" y="483444"/>
                </a:cubicBezTo>
                <a:lnTo>
                  <a:pt x="179743" y="358974"/>
                </a:lnTo>
                <a:close/>
                <a:moveTo>
                  <a:pt x="423538" y="356991"/>
                </a:moveTo>
                <a:cubicBezTo>
                  <a:pt x="407649" y="356991"/>
                  <a:pt x="395733" y="362942"/>
                  <a:pt x="386795" y="374347"/>
                </a:cubicBezTo>
                <a:cubicBezTo>
                  <a:pt x="380340" y="382777"/>
                  <a:pt x="377361" y="396166"/>
                  <a:pt x="377361" y="414019"/>
                </a:cubicBezTo>
                <a:lnTo>
                  <a:pt x="377361" y="473030"/>
                </a:lnTo>
                <a:cubicBezTo>
                  <a:pt x="377361" y="490882"/>
                  <a:pt x="380837" y="504271"/>
                  <a:pt x="387292" y="512702"/>
                </a:cubicBezTo>
                <a:cubicBezTo>
                  <a:pt x="396229" y="524603"/>
                  <a:pt x="408146" y="530058"/>
                  <a:pt x="424035" y="530058"/>
                </a:cubicBezTo>
                <a:cubicBezTo>
                  <a:pt x="440420" y="530058"/>
                  <a:pt x="452833" y="524107"/>
                  <a:pt x="461274" y="511710"/>
                </a:cubicBezTo>
                <a:cubicBezTo>
                  <a:pt x="465247" y="506255"/>
                  <a:pt x="467233" y="500304"/>
                  <a:pt x="468226" y="493362"/>
                </a:cubicBezTo>
                <a:cubicBezTo>
                  <a:pt x="468722" y="490386"/>
                  <a:pt x="469219" y="483940"/>
                  <a:pt x="469219" y="474022"/>
                </a:cubicBezTo>
                <a:lnTo>
                  <a:pt x="469219" y="469559"/>
                </a:lnTo>
                <a:lnTo>
                  <a:pt x="437938" y="469559"/>
                </a:lnTo>
                <a:cubicBezTo>
                  <a:pt x="437938" y="481460"/>
                  <a:pt x="437441" y="488403"/>
                  <a:pt x="436945" y="489891"/>
                </a:cubicBezTo>
                <a:cubicBezTo>
                  <a:pt x="435455" y="498321"/>
                  <a:pt x="430986" y="502288"/>
                  <a:pt x="423538" y="502288"/>
                </a:cubicBezTo>
                <a:cubicBezTo>
                  <a:pt x="413111" y="502288"/>
                  <a:pt x="407649" y="494354"/>
                  <a:pt x="407649" y="478981"/>
                </a:cubicBezTo>
                <a:lnTo>
                  <a:pt x="407649" y="449227"/>
                </a:lnTo>
                <a:lnTo>
                  <a:pt x="469219" y="449227"/>
                </a:lnTo>
                <a:lnTo>
                  <a:pt x="469219" y="414019"/>
                </a:lnTo>
                <a:cubicBezTo>
                  <a:pt x="469219" y="396166"/>
                  <a:pt x="466240" y="382777"/>
                  <a:pt x="459785" y="374347"/>
                </a:cubicBezTo>
                <a:cubicBezTo>
                  <a:pt x="450847" y="362942"/>
                  <a:pt x="438931" y="356991"/>
                  <a:pt x="423538" y="356991"/>
                </a:cubicBezTo>
                <a:close/>
                <a:moveTo>
                  <a:pt x="263656" y="301451"/>
                </a:moveTo>
                <a:lnTo>
                  <a:pt x="263656" y="528074"/>
                </a:lnTo>
                <a:lnTo>
                  <a:pt x="294441" y="528074"/>
                </a:lnTo>
                <a:lnTo>
                  <a:pt x="294441" y="511710"/>
                </a:lnTo>
                <a:cubicBezTo>
                  <a:pt x="304372" y="524107"/>
                  <a:pt x="315295" y="530058"/>
                  <a:pt x="325722" y="530058"/>
                </a:cubicBezTo>
                <a:cubicBezTo>
                  <a:pt x="338135" y="530058"/>
                  <a:pt x="346576" y="523611"/>
                  <a:pt x="350549" y="511214"/>
                </a:cubicBezTo>
                <a:cubicBezTo>
                  <a:pt x="352535" y="504271"/>
                  <a:pt x="353528" y="492866"/>
                  <a:pt x="353528" y="476997"/>
                </a:cubicBezTo>
                <a:lnTo>
                  <a:pt x="353528" y="410052"/>
                </a:lnTo>
                <a:cubicBezTo>
                  <a:pt x="353528" y="394183"/>
                  <a:pt x="352535" y="382777"/>
                  <a:pt x="350549" y="375835"/>
                </a:cubicBezTo>
                <a:cubicBezTo>
                  <a:pt x="346576" y="363437"/>
                  <a:pt x="338135" y="356991"/>
                  <a:pt x="325722" y="356991"/>
                </a:cubicBezTo>
                <a:cubicBezTo>
                  <a:pt x="314799" y="356991"/>
                  <a:pt x="304372" y="362942"/>
                  <a:pt x="294441" y="375339"/>
                </a:cubicBezTo>
                <a:lnTo>
                  <a:pt x="294441" y="301451"/>
                </a:lnTo>
                <a:close/>
                <a:moveTo>
                  <a:pt x="37736" y="301451"/>
                </a:moveTo>
                <a:lnTo>
                  <a:pt x="37736" y="333188"/>
                </a:lnTo>
                <a:lnTo>
                  <a:pt x="73983" y="333188"/>
                </a:lnTo>
                <a:lnTo>
                  <a:pt x="73983" y="528074"/>
                </a:lnTo>
                <a:lnTo>
                  <a:pt x="107747" y="528074"/>
                </a:lnTo>
                <a:lnTo>
                  <a:pt x="107747" y="333188"/>
                </a:lnTo>
                <a:lnTo>
                  <a:pt x="144490" y="333188"/>
                </a:lnTo>
                <a:lnTo>
                  <a:pt x="144490" y="301451"/>
                </a:lnTo>
                <a:close/>
                <a:moveTo>
                  <a:pt x="253726" y="246902"/>
                </a:moveTo>
                <a:cubicBezTo>
                  <a:pt x="316785" y="246902"/>
                  <a:pt x="380340" y="246902"/>
                  <a:pt x="443399" y="253845"/>
                </a:cubicBezTo>
                <a:cubicBezTo>
                  <a:pt x="469715" y="256820"/>
                  <a:pt x="492059" y="276656"/>
                  <a:pt x="498017" y="303434"/>
                </a:cubicBezTo>
                <a:cubicBezTo>
                  <a:pt x="506955" y="341618"/>
                  <a:pt x="506955" y="383769"/>
                  <a:pt x="506955" y="422945"/>
                </a:cubicBezTo>
                <a:cubicBezTo>
                  <a:pt x="506955" y="462616"/>
                  <a:pt x="506955" y="504271"/>
                  <a:pt x="498017" y="542951"/>
                </a:cubicBezTo>
                <a:cubicBezTo>
                  <a:pt x="491563" y="569730"/>
                  <a:pt x="469715" y="589565"/>
                  <a:pt x="443399" y="592541"/>
                </a:cubicBezTo>
                <a:cubicBezTo>
                  <a:pt x="380340" y="599483"/>
                  <a:pt x="316785" y="599483"/>
                  <a:pt x="253229" y="599483"/>
                </a:cubicBezTo>
                <a:cubicBezTo>
                  <a:pt x="190170" y="599483"/>
                  <a:pt x="126615" y="599483"/>
                  <a:pt x="63556" y="592541"/>
                </a:cubicBezTo>
                <a:cubicBezTo>
                  <a:pt x="37240" y="589565"/>
                  <a:pt x="14896" y="569730"/>
                  <a:pt x="8938" y="542951"/>
                </a:cubicBezTo>
                <a:cubicBezTo>
                  <a:pt x="0" y="504271"/>
                  <a:pt x="0" y="462616"/>
                  <a:pt x="0" y="422945"/>
                </a:cubicBezTo>
                <a:cubicBezTo>
                  <a:pt x="0" y="383769"/>
                  <a:pt x="0" y="341618"/>
                  <a:pt x="8938" y="303434"/>
                </a:cubicBezTo>
                <a:cubicBezTo>
                  <a:pt x="15392" y="276656"/>
                  <a:pt x="37240" y="256820"/>
                  <a:pt x="63556" y="253845"/>
                </a:cubicBezTo>
                <a:cubicBezTo>
                  <a:pt x="126615" y="246902"/>
                  <a:pt x="190170" y="246902"/>
                  <a:pt x="253726" y="246902"/>
                </a:cubicBezTo>
                <a:close/>
                <a:moveTo>
                  <a:pt x="232835" y="84287"/>
                </a:moveTo>
                <a:cubicBezTo>
                  <a:pt x="222899" y="84287"/>
                  <a:pt x="217931" y="91724"/>
                  <a:pt x="217931" y="107590"/>
                </a:cubicBezTo>
                <a:lnTo>
                  <a:pt x="217931" y="179480"/>
                </a:lnTo>
                <a:cubicBezTo>
                  <a:pt x="217931" y="195345"/>
                  <a:pt x="222899" y="203278"/>
                  <a:pt x="232835" y="203278"/>
                </a:cubicBezTo>
                <a:cubicBezTo>
                  <a:pt x="242772" y="203278"/>
                  <a:pt x="247740" y="195345"/>
                  <a:pt x="247740" y="179480"/>
                </a:cubicBezTo>
                <a:lnTo>
                  <a:pt x="247740" y="107590"/>
                </a:lnTo>
                <a:cubicBezTo>
                  <a:pt x="247740" y="91724"/>
                  <a:pt x="242772" y="84287"/>
                  <a:pt x="232835" y="84287"/>
                </a:cubicBezTo>
                <a:close/>
                <a:moveTo>
                  <a:pt x="303806" y="58498"/>
                </a:moveTo>
                <a:lnTo>
                  <a:pt x="334613" y="58498"/>
                </a:lnTo>
                <a:lnTo>
                  <a:pt x="334613" y="183940"/>
                </a:lnTo>
                <a:cubicBezTo>
                  <a:pt x="334613" y="190882"/>
                  <a:pt x="334613" y="194848"/>
                  <a:pt x="335110" y="195840"/>
                </a:cubicBezTo>
                <a:cubicBezTo>
                  <a:pt x="336103" y="200798"/>
                  <a:pt x="338091" y="203277"/>
                  <a:pt x="342563" y="203277"/>
                </a:cubicBezTo>
                <a:cubicBezTo>
                  <a:pt x="348525" y="203277"/>
                  <a:pt x="354985" y="198319"/>
                  <a:pt x="361941" y="188899"/>
                </a:cubicBezTo>
                <a:lnTo>
                  <a:pt x="361941" y="58498"/>
                </a:lnTo>
                <a:lnTo>
                  <a:pt x="392748" y="58498"/>
                </a:lnTo>
                <a:lnTo>
                  <a:pt x="392748" y="229060"/>
                </a:lnTo>
                <a:lnTo>
                  <a:pt x="361941" y="229060"/>
                </a:lnTo>
                <a:lnTo>
                  <a:pt x="361941" y="210219"/>
                </a:lnTo>
                <a:cubicBezTo>
                  <a:pt x="349519" y="224102"/>
                  <a:pt x="338091" y="231043"/>
                  <a:pt x="326663" y="231043"/>
                </a:cubicBezTo>
                <a:cubicBezTo>
                  <a:pt x="316725" y="231043"/>
                  <a:pt x="309769" y="227077"/>
                  <a:pt x="306787" y="218648"/>
                </a:cubicBezTo>
                <a:cubicBezTo>
                  <a:pt x="304800" y="213194"/>
                  <a:pt x="303806" y="205261"/>
                  <a:pt x="303806" y="193361"/>
                </a:cubicBezTo>
                <a:close/>
                <a:moveTo>
                  <a:pt x="232835" y="56027"/>
                </a:moveTo>
                <a:cubicBezTo>
                  <a:pt x="248237" y="56027"/>
                  <a:pt x="260160" y="61977"/>
                  <a:pt x="269103" y="73876"/>
                </a:cubicBezTo>
                <a:cubicBezTo>
                  <a:pt x="275561" y="82304"/>
                  <a:pt x="278542" y="95691"/>
                  <a:pt x="278542" y="114035"/>
                </a:cubicBezTo>
                <a:lnTo>
                  <a:pt x="278542" y="173530"/>
                </a:lnTo>
                <a:cubicBezTo>
                  <a:pt x="278542" y="191875"/>
                  <a:pt x="275561" y="205261"/>
                  <a:pt x="269103" y="213689"/>
                </a:cubicBezTo>
                <a:cubicBezTo>
                  <a:pt x="260160" y="225589"/>
                  <a:pt x="248237" y="231042"/>
                  <a:pt x="232835" y="231042"/>
                </a:cubicBezTo>
                <a:cubicBezTo>
                  <a:pt x="217434" y="231042"/>
                  <a:pt x="205511" y="225589"/>
                  <a:pt x="196568" y="213689"/>
                </a:cubicBezTo>
                <a:cubicBezTo>
                  <a:pt x="190110" y="205261"/>
                  <a:pt x="187129" y="191875"/>
                  <a:pt x="187129" y="173530"/>
                </a:cubicBezTo>
                <a:lnTo>
                  <a:pt x="187129" y="114035"/>
                </a:lnTo>
                <a:cubicBezTo>
                  <a:pt x="187129" y="95691"/>
                  <a:pt x="190110" y="82304"/>
                  <a:pt x="196568" y="73876"/>
                </a:cubicBezTo>
                <a:cubicBezTo>
                  <a:pt x="205511" y="61977"/>
                  <a:pt x="217434" y="56027"/>
                  <a:pt x="232835" y="56027"/>
                </a:cubicBezTo>
                <a:close/>
                <a:moveTo>
                  <a:pt x="67982" y="0"/>
                </a:moveTo>
                <a:lnTo>
                  <a:pt x="104228" y="0"/>
                </a:lnTo>
                <a:lnTo>
                  <a:pt x="128558" y="89736"/>
                </a:lnTo>
                <a:lnTo>
                  <a:pt x="151894" y="0"/>
                </a:lnTo>
                <a:lnTo>
                  <a:pt x="186651" y="0"/>
                </a:lnTo>
                <a:lnTo>
                  <a:pt x="145440" y="136340"/>
                </a:lnTo>
                <a:lnTo>
                  <a:pt x="145440" y="229050"/>
                </a:lnTo>
                <a:lnTo>
                  <a:pt x="111180" y="229050"/>
                </a:lnTo>
                <a:lnTo>
                  <a:pt x="111180" y="136340"/>
                </a:lnTo>
                <a:cubicBezTo>
                  <a:pt x="108200" y="119979"/>
                  <a:pt x="101249" y="95686"/>
                  <a:pt x="90326" y="63956"/>
                </a:cubicBezTo>
                <a:cubicBezTo>
                  <a:pt x="82878" y="42637"/>
                  <a:pt x="75430" y="21318"/>
                  <a:pt x="679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01D87A0-2408-F342-8057-209AE546004A}"/>
              </a:ext>
            </a:extLst>
          </p:cNvPr>
          <p:cNvGraphicFramePr>
            <a:graphicFrameLocks noGrp="1"/>
          </p:cNvGraphicFramePr>
          <p:nvPr/>
        </p:nvGraphicFramePr>
        <p:xfrm>
          <a:off x="1694272" y="4162824"/>
          <a:ext cx="4291007" cy="18193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37">
                  <a:extLst>
                    <a:ext uri="{9D8B030D-6E8A-4147-A177-3AD203B41FA5}">
                      <a16:colId xmlns:a16="http://schemas.microsoft.com/office/drawing/2014/main" val="1909939624"/>
                    </a:ext>
                  </a:extLst>
                </a:gridCol>
                <a:gridCol w="1180253">
                  <a:extLst>
                    <a:ext uri="{9D8B030D-6E8A-4147-A177-3AD203B41FA5}">
                      <a16:colId xmlns:a16="http://schemas.microsoft.com/office/drawing/2014/main" val="709398954"/>
                    </a:ext>
                  </a:extLst>
                </a:gridCol>
                <a:gridCol w="1360979">
                  <a:extLst>
                    <a:ext uri="{9D8B030D-6E8A-4147-A177-3AD203B41FA5}">
                      <a16:colId xmlns:a16="http://schemas.microsoft.com/office/drawing/2014/main" val="1554916368"/>
                    </a:ext>
                  </a:extLst>
                </a:gridCol>
                <a:gridCol w="678238">
                  <a:extLst>
                    <a:ext uri="{9D8B030D-6E8A-4147-A177-3AD203B41FA5}">
                      <a16:colId xmlns:a16="http://schemas.microsoft.com/office/drawing/2014/main" val="3618487008"/>
                    </a:ext>
                  </a:extLst>
                </a:gridCol>
              </a:tblGrid>
              <a:tr h="589963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Regular users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Non-regular users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Total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1913139396"/>
                  </a:ext>
                </a:extLst>
              </a:tr>
              <a:tr h="35421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Block ads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28990173"/>
                  </a:ext>
                </a:extLst>
              </a:tr>
              <a:tr h="52091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Don't block ads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35655730"/>
                  </a:ext>
                </a:extLst>
              </a:tr>
              <a:tr h="354217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</a:t>
                      </a: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26233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1FB0C8E-2272-374B-9269-9B02929A315F}"/>
              </a:ext>
            </a:extLst>
          </p:cNvPr>
          <p:cNvGraphicFramePr>
            <a:graphicFrameLocks noGrp="1"/>
          </p:cNvGraphicFramePr>
          <p:nvPr/>
        </p:nvGraphicFramePr>
        <p:xfrm>
          <a:off x="6206720" y="4162823"/>
          <a:ext cx="4291007" cy="18193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537">
                  <a:extLst>
                    <a:ext uri="{9D8B030D-6E8A-4147-A177-3AD203B41FA5}">
                      <a16:colId xmlns:a16="http://schemas.microsoft.com/office/drawing/2014/main" val="1909939624"/>
                    </a:ext>
                  </a:extLst>
                </a:gridCol>
                <a:gridCol w="1180253">
                  <a:extLst>
                    <a:ext uri="{9D8B030D-6E8A-4147-A177-3AD203B41FA5}">
                      <a16:colId xmlns:a16="http://schemas.microsoft.com/office/drawing/2014/main" val="709398954"/>
                    </a:ext>
                  </a:extLst>
                </a:gridCol>
                <a:gridCol w="1360979">
                  <a:extLst>
                    <a:ext uri="{9D8B030D-6E8A-4147-A177-3AD203B41FA5}">
                      <a16:colId xmlns:a16="http://schemas.microsoft.com/office/drawing/2014/main" val="1554916368"/>
                    </a:ext>
                  </a:extLst>
                </a:gridCol>
                <a:gridCol w="678238">
                  <a:extLst>
                    <a:ext uri="{9D8B030D-6E8A-4147-A177-3AD203B41FA5}">
                      <a16:colId xmlns:a16="http://schemas.microsoft.com/office/drawing/2014/main" val="3618487008"/>
                    </a:ext>
                  </a:extLst>
                </a:gridCol>
              </a:tblGrid>
              <a:tr h="589963">
                <a:tc>
                  <a:txBody>
                    <a:bodyPr/>
                    <a:lstStyle/>
                    <a:p>
                      <a:pPr algn="l" fontAlgn="b"/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Regular users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Non-regular users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Total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extLst>
                  <a:ext uri="{0D108BD9-81ED-4DB2-BD59-A6C34878D82A}">
                    <a16:rowId xmlns:a16="http://schemas.microsoft.com/office/drawing/2014/main" val="1913139396"/>
                  </a:ext>
                </a:extLst>
              </a:tr>
              <a:tr h="35421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Block ads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16.58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13.42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28990173"/>
                  </a:ext>
                </a:extLst>
              </a:tr>
              <a:tr h="52091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Don't block ads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25.42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20.58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35655730"/>
                  </a:ext>
                </a:extLst>
              </a:tr>
              <a:tr h="354217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</a:t>
                      </a:r>
                    </a:p>
                  </a:txBody>
                  <a:tcPr marL="28575" marR="28575" marT="2857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2623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5961EC0C-ADC8-6A44-B47B-4A0779A0C164}"/>
              </a:ext>
            </a:extLst>
          </p:cNvPr>
          <p:cNvSpPr txBox="1"/>
          <p:nvPr/>
        </p:nvSpPr>
        <p:spPr>
          <a:xfrm>
            <a:off x="3207037" y="981980"/>
            <a:ext cx="15345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Observed Values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901212-942B-634D-979C-A5C3F29037F8}"/>
              </a:ext>
            </a:extLst>
          </p:cNvPr>
          <p:cNvSpPr txBox="1"/>
          <p:nvPr/>
        </p:nvSpPr>
        <p:spPr>
          <a:xfrm>
            <a:off x="7611379" y="967240"/>
            <a:ext cx="15073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Expected Values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9E81B1-BEB2-4D46-9AB9-35BAB48D650A}"/>
              </a:ext>
            </a:extLst>
          </p:cNvPr>
          <p:cNvSpPr txBox="1"/>
          <p:nvPr/>
        </p:nvSpPr>
        <p:spPr>
          <a:xfrm>
            <a:off x="1678947" y="3418139"/>
            <a:ext cx="16282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P-value = 0.079 &gt; 0.05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604B9E-2D65-6340-918D-D48B0A0615A0}"/>
              </a:ext>
            </a:extLst>
          </p:cNvPr>
          <p:cNvSpPr txBox="1"/>
          <p:nvPr/>
        </p:nvSpPr>
        <p:spPr>
          <a:xfrm>
            <a:off x="1694272" y="6128523"/>
            <a:ext cx="16192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P-value = 0.011 &lt; 0.05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3B0AFC-6098-1449-B016-1A833557830F}"/>
              </a:ext>
            </a:extLst>
          </p:cNvPr>
          <p:cNvSpPr txBox="1"/>
          <p:nvPr/>
        </p:nvSpPr>
        <p:spPr>
          <a:xfrm>
            <a:off x="1141402" y="329367"/>
            <a:ext cx="100036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accent1"/>
                </a:solidFill>
              </a:rPr>
              <a:t>Are people who use Instagram vs YouTube regularly more likely to block ads in some way?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31C0A62-A027-3A49-A77D-1B7FCBF36492}"/>
              </a:ext>
            </a:extLst>
          </p:cNvPr>
          <p:cNvSpPr txBox="1"/>
          <p:nvPr/>
        </p:nvSpPr>
        <p:spPr>
          <a:xfrm>
            <a:off x="6143220" y="3414399"/>
            <a:ext cx="55837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Conclusion: People who use Instagram regularly are not significantly likely to block ads than non-regular users at 5% confidence level.</a:t>
            </a:r>
            <a:endParaRPr lang="en-US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3386BC-F0D0-E747-9F04-A672AB808211}"/>
              </a:ext>
            </a:extLst>
          </p:cNvPr>
          <p:cNvSpPr txBox="1"/>
          <p:nvPr/>
        </p:nvSpPr>
        <p:spPr>
          <a:xfrm>
            <a:off x="6117869" y="5974635"/>
            <a:ext cx="55837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Conclusion: People who use YouTube regularly are significantly more likely to block ads in some way than non-regular users at 5% confidence level.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906774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9BE405D-82E3-BA4F-8DAD-24168AE350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4600992"/>
              </p:ext>
            </p:extLst>
          </p:nvPr>
        </p:nvGraphicFramePr>
        <p:xfrm>
          <a:off x="515645" y="2435541"/>
          <a:ext cx="5486400" cy="3284220"/>
        </p:xfrm>
        <a:graphic>
          <a:graphicData uri="http://schemas.openxmlformats.org/drawingml/2006/table">
            <a:tbl>
              <a:tblPr>
                <a:tableStyleId>{7E9639D4-E3E2-4D34-9284-5A2195B3D0D7}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173142594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448508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40817179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0415681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6758725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Coefficients</a:t>
                      </a:r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Standard Error</a:t>
                      </a:r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t Stat</a:t>
                      </a:r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P-value</a:t>
                      </a:r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79619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Intercept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-0.7666984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0.76096443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-1.0075351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0.317413719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368864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zh-CN" alt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spent</a:t>
                      </a:r>
                      <a:r>
                        <a:rPr lang="zh-CN" alt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</a:t>
                      </a:r>
                      <a:r>
                        <a:rPr lang="zh-CN" alt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Instagram</a:t>
                      </a:r>
                      <a:r>
                        <a:rPr lang="zh-CN" alt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</a:t>
                      </a:r>
                      <a:r>
                        <a:rPr lang="zh-CN" alt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day</a:t>
                      </a:r>
                      <a:endParaRPr lang="en-US" sz="160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0.39076297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0.15098562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2.58808069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0.011893937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590408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altLang="zh-CN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Frequency</a:t>
                      </a:r>
                      <a:r>
                        <a:rPr lang="zh-CN" alt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of</a:t>
                      </a:r>
                      <a:r>
                        <a:rPr lang="zh-CN" alt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seeing</a:t>
                      </a:r>
                      <a:r>
                        <a:rPr lang="zh-CN" alt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ads</a:t>
                      </a:r>
                      <a:r>
                        <a:rPr lang="zh-CN" alt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</a:t>
                      </a:r>
                      <a:r>
                        <a:rPr lang="zh-CN" alt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Instagram</a:t>
                      </a:r>
                      <a:endParaRPr lang="en-US" sz="160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0.05606178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0.0859469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0.65228394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0.51651817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866976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Ads relevant to interests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0.65689848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0.13695468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4.79646627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9.80461E-06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263226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Ads with sales promotions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0.10069667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0.12976456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0.7759952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0.440566262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11244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 reliability (ad matches product on the landing page)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-0.3100006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0.14293936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-2.1687556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0.033765874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848407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 design quality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-0.0906911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0.106189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-0.8540538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0.396211823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455331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number of ads you see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0.27709983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0.10706864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2.58805785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0.011894651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025958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altLang="zh-CN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Personalization</a:t>
                      </a:r>
                      <a:r>
                        <a:rPr lang="zh-CN" alt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level</a:t>
                      </a:r>
                      <a:r>
                        <a:rPr lang="zh-CN" alt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</a:t>
                      </a:r>
                      <a:r>
                        <a:rPr lang="zh-CN" alt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Instagram</a:t>
                      </a:r>
                      <a:endParaRPr lang="en-US" sz="160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0.10877822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0.09808972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1.10896657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0.271530896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864629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 Male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0.13111449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0.21574779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0.60772112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0.545489928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03648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Education</a:t>
                      </a:r>
                      <a:r>
                        <a:rPr lang="zh-CN" alt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level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-0.1179726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0.1587771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-0.7430074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0.460154261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40795180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2843A81-9D19-B74C-B861-92582663DF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6356512"/>
              </p:ext>
            </p:extLst>
          </p:nvPr>
        </p:nvGraphicFramePr>
        <p:xfrm>
          <a:off x="6189957" y="2435541"/>
          <a:ext cx="5486400" cy="3284220"/>
        </p:xfrm>
        <a:graphic>
          <a:graphicData uri="http://schemas.openxmlformats.org/drawingml/2006/table">
            <a:tbl>
              <a:tblPr>
                <a:tableStyleId>{7E9639D4-E3E2-4D34-9284-5A2195B3D0D7}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173142594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4448508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40817179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604156814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6758725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Coefficients</a:t>
                      </a:r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Standard Error</a:t>
                      </a:r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t Stat</a:t>
                      </a:r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P-value</a:t>
                      </a:r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279619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Intercept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0.09738063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0.7551142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0.12896146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0.89778636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368864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zh-CN" alt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spent</a:t>
                      </a:r>
                      <a:r>
                        <a:rPr lang="zh-CN" alt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YouTube</a:t>
                      </a:r>
                      <a:r>
                        <a:rPr lang="zh-CN" alt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</a:t>
                      </a:r>
                      <a:r>
                        <a:rPr lang="zh-CN" alt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day</a:t>
                      </a:r>
                      <a:endParaRPr lang="en-US" sz="160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0.06848918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0.10936773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0.62622844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0.533358168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590408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Frequency</a:t>
                      </a:r>
                      <a:r>
                        <a:rPr lang="zh-CN" alt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of</a:t>
                      </a:r>
                      <a:r>
                        <a:rPr lang="zh-CN" alt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seeing</a:t>
                      </a:r>
                      <a:r>
                        <a:rPr lang="zh-CN" alt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ads</a:t>
                      </a:r>
                      <a:r>
                        <a:rPr lang="zh-CN" alt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</a:t>
                      </a:r>
                      <a:r>
                        <a:rPr lang="zh-CN" alt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YouTube</a:t>
                      </a:r>
                      <a:endParaRPr lang="en-US" sz="1600" u="none" strike="noStrike" kern="1200" dirty="0">
                        <a:solidFill>
                          <a:schemeClr val="accen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0.15833735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0.07227465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2.19077281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0.032059942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866976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Ads relevant to interests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0.33487156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0.12679285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2.64109187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0.010338936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263226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Ads with sales promotions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-0.2370214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0.12441669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-1.9050615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0.061197793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112449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 reliability (ad matches product on the landing page)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0.05960732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0.13839688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0.4306984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0.668112544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848407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 design quality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0.05517753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0.10363944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0.53239897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0.596265016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455331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number of ads you see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0.28070823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0.10351688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2.7117146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0.008554826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025958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altLang="zh-CN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Personalization</a:t>
                      </a:r>
                      <a:r>
                        <a:rPr lang="zh-CN" alt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level</a:t>
                      </a:r>
                      <a:r>
                        <a:rPr lang="zh-CN" alt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</a:t>
                      </a:r>
                      <a:r>
                        <a:rPr lang="zh-CN" alt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YouTube</a:t>
                      </a:r>
                      <a:endParaRPr lang="en-US" sz="160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0.13331935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0.08226297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1.62064849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0.109934726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864629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 Male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0.79618191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0.21332158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3.73230836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0.000401268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303648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Education</a:t>
                      </a:r>
                      <a:r>
                        <a:rPr lang="zh-CN" alt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level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-0.338731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0.15134558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-2.2381291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60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0.028644805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40795180"/>
                  </a:ext>
                </a:extLst>
              </a:tr>
            </a:tbl>
          </a:graphicData>
        </a:graphic>
      </p:graphicFrame>
      <p:sp>
        <p:nvSpPr>
          <p:cNvPr id="5" name="instagram_160167">
            <a:extLst>
              <a:ext uri="{FF2B5EF4-FFF2-40B4-BE49-F238E27FC236}">
                <a16:creationId xmlns:a16="http://schemas.microsoft.com/office/drawing/2014/main" id="{6F8F1FCE-AB35-004A-834D-B49BF70F2C05}"/>
              </a:ext>
            </a:extLst>
          </p:cNvPr>
          <p:cNvSpPr>
            <a:spLocks noChangeAspect="1"/>
          </p:cNvSpPr>
          <p:nvPr/>
        </p:nvSpPr>
        <p:spPr>
          <a:xfrm>
            <a:off x="745829" y="1215621"/>
            <a:ext cx="796023" cy="797310"/>
          </a:xfrm>
          <a:custGeom>
            <a:avLst/>
            <a:gdLst>
              <a:gd name="connsiteX0" fmla="*/ 121763 h 600884"/>
              <a:gd name="connsiteY0" fmla="*/ 121763 h 600884"/>
              <a:gd name="connsiteX1" fmla="*/ 121763 h 600884"/>
              <a:gd name="connsiteY1" fmla="*/ 121763 h 600884"/>
              <a:gd name="connsiteX2" fmla="*/ 121763 h 600884"/>
              <a:gd name="connsiteY2" fmla="*/ 121763 h 600884"/>
              <a:gd name="connsiteX3" fmla="*/ 121763 h 600884"/>
              <a:gd name="connsiteY3" fmla="*/ 121763 h 600884"/>
              <a:gd name="connsiteX4" fmla="*/ 121763 h 600884"/>
              <a:gd name="connsiteY4" fmla="*/ 121763 h 600884"/>
              <a:gd name="connsiteX5" fmla="*/ 121763 h 600884"/>
              <a:gd name="connsiteY5" fmla="*/ 121763 h 600884"/>
              <a:gd name="connsiteX6" fmla="*/ 121763 h 600884"/>
              <a:gd name="connsiteY6" fmla="*/ 121763 h 600884"/>
              <a:gd name="connsiteX7" fmla="*/ 121763 h 600884"/>
              <a:gd name="connsiteY7" fmla="*/ 121763 h 600884"/>
              <a:gd name="connsiteX8" fmla="*/ 121763 h 600884"/>
              <a:gd name="connsiteY8" fmla="*/ 121763 h 600884"/>
              <a:gd name="connsiteX9" fmla="*/ 121763 h 600884"/>
              <a:gd name="connsiteY9" fmla="*/ 121763 h 600884"/>
              <a:gd name="connsiteX10" fmla="*/ 121763 h 600884"/>
              <a:gd name="connsiteY10" fmla="*/ 121763 h 600884"/>
              <a:gd name="connsiteX11" fmla="*/ 121763 h 600884"/>
              <a:gd name="connsiteY11" fmla="*/ 121763 h 600884"/>
              <a:gd name="connsiteX12" fmla="*/ 121763 h 600884"/>
              <a:gd name="connsiteY12" fmla="*/ 121763 h 600884"/>
              <a:gd name="connsiteX13" fmla="*/ 121763 h 600884"/>
              <a:gd name="connsiteY13" fmla="*/ 121763 h 600884"/>
              <a:gd name="connsiteX14" fmla="*/ 121763 h 600884"/>
              <a:gd name="connsiteY14" fmla="*/ 121763 h 600884"/>
              <a:gd name="connsiteX15" fmla="*/ 121763 h 600884"/>
              <a:gd name="connsiteY15" fmla="*/ 121763 h 600884"/>
              <a:gd name="connsiteX16" fmla="*/ 121763 h 600884"/>
              <a:gd name="connsiteY16" fmla="*/ 121763 h 600884"/>
              <a:gd name="connsiteX17" fmla="*/ 121763 h 600884"/>
              <a:gd name="connsiteY17" fmla="*/ 121763 h 600884"/>
              <a:gd name="connsiteX18" fmla="*/ 121763 h 600884"/>
              <a:gd name="connsiteY18" fmla="*/ 121763 h 600884"/>
              <a:gd name="connsiteX19" fmla="*/ 121763 h 600884"/>
              <a:gd name="connsiteY19" fmla="*/ 121763 h 600884"/>
              <a:gd name="connsiteX20" fmla="*/ 121763 h 600884"/>
              <a:gd name="connsiteY20" fmla="*/ 121763 h 600884"/>
              <a:gd name="connsiteX21" fmla="*/ 121763 h 600884"/>
              <a:gd name="connsiteY21" fmla="*/ 121763 h 600884"/>
              <a:gd name="connsiteX22" fmla="*/ 121763 h 600884"/>
              <a:gd name="connsiteY22" fmla="*/ 121763 h 600884"/>
              <a:gd name="connsiteX23" fmla="*/ 121763 h 600884"/>
              <a:gd name="connsiteY23" fmla="*/ 121763 h 600884"/>
              <a:gd name="connsiteX24" fmla="*/ 121763 h 600884"/>
              <a:gd name="connsiteY24" fmla="*/ 121763 h 600884"/>
              <a:gd name="connsiteX25" fmla="*/ 121763 h 600884"/>
              <a:gd name="connsiteY25" fmla="*/ 121763 h 600884"/>
              <a:gd name="connsiteX26" fmla="*/ 121763 h 600884"/>
              <a:gd name="connsiteY26" fmla="*/ 121763 h 600884"/>
              <a:gd name="connsiteX27" fmla="*/ 121763 h 600884"/>
              <a:gd name="connsiteY27" fmla="*/ 121763 h 600884"/>
              <a:gd name="connsiteX28" fmla="*/ 121763 h 600884"/>
              <a:gd name="connsiteY28" fmla="*/ 121763 h 600884"/>
              <a:gd name="connsiteX29" fmla="*/ 121763 h 600884"/>
              <a:gd name="connsiteY29" fmla="*/ 121763 h 600884"/>
              <a:gd name="connsiteX30" fmla="*/ 121763 h 600884"/>
              <a:gd name="connsiteY30" fmla="*/ 121763 h 600884"/>
              <a:gd name="connsiteX31" fmla="*/ 121763 h 600884"/>
              <a:gd name="connsiteY31" fmla="*/ 121763 h 600884"/>
              <a:gd name="connsiteX32" fmla="*/ 121763 h 600884"/>
              <a:gd name="connsiteY32" fmla="*/ 121763 h 600884"/>
              <a:gd name="connsiteX33" fmla="*/ 121763 h 600884"/>
              <a:gd name="connsiteY33" fmla="*/ 121763 h 600884"/>
              <a:gd name="connsiteX34" fmla="*/ 121763 h 600884"/>
              <a:gd name="connsiteY34" fmla="*/ 121763 h 600884"/>
              <a:gd name="connsiteX35" fmla="*/ 121763 h 600884"/>
              <a:gd name="connsiteY35" fmla="*/ 121763 h 600884"/>
              <a:gd name="connsiteX36" fmla="*/ 121763 h 600884"/>
              <a:gd name="connsiteY36" fmla="*/ 121763 h 600884"/>
              <a:gd name="connsiteX37" fmla="*/ 121763 h 600884"/>
              <a:gd name="connsiteY37" fmla="*/ 121763 h 600884"/>
              <a:gd name="connsiteX38" fmla="*/ 121763 h 600884"/>
              <a:gd name="connsiteY38" fmla="*/ 121763 h 600884"/>
              <a:gd name="connsiteX39" fmla="*/ 121763 h 600884"/>
              <a:gd name="connsiteY39" fmla="*/ 121763 h 600884"/>
              <a:gd name="connsiteX40" fmla="*/ 121763 h 600884"/>
              <a:gd name="connsiteY40" fmla="*/ 121763 h 600884"/>
              <a:gd name="connsiteX41" fmla="*/ 121763 h 600884"/>
              <a:gd name="connsiteY41" fmla="*/ 121763 h 600884"/>
              <a:gd name="connsiteX42" fmla="*/ 121763 h 600884"/>
              <a:gd name="connsiteY42" fmla="*/ 121763 h 600884"/>
              <a:gd name="connsiteX43" fmla="*/ 121763 h 600884"/>
              <a:gd name="connsiteY43" fmla="*/ 121763 h 600884"/>
              <a:gd name="connsiteX44" fmla="*/ 121763 h 600884"/>
              <a:gd name="connsiteY44" fmla="*/ 121763 h 600884"/>
              <a:gd name="connsiteX45" fmla="*/ 121763 h 600884"/>
              <a:gd name="connsiteY45" fmla="*/ 121763 h 600884"/>
              <a:gd name="connsiteX46" fmla="*/ 121763 h 600884"/>
              <a:gd name="connsiteY46" fmla="*/ 121763 h 600884"/>
              <a:gd name="connsiteX47" fmla="*/ 121763 h 600884"/>
              <a:gd name="connsiteY47" fmla="*/ 121763 h 600884"/>
              <a:gd name="connsiteX48" fmla="*/ 121763 h 600884"/>
              <a:gd name="connsiteY48" fmla="*/ 121763 h 600884"/>
              <a:gd name="connsiteX49" fmla="*/ 121763 h 600884"/>
              <a:gd name="connsiteY49" fmla="*/ 121763 h 600884"/>
              <a:gd name="connsiteX50" fmla="*/ 121763 h 600884"/>
              <a:gd name="connsiteY50" fmla="*/ 121763 h 600884"/>
              <a:gd name="connsiteX51" fmla="*/ 121763 h 600884"/>
              <a:gd name="connsiteY51" fmla="*/ 121763 h 600884"/>
              <a:gd name="connsiteX52" fmla="*/ 121763 h 600884"/>
              <a:gd name="connsiteY52" fmla="*/ 121763 h 600884"/>
              <a:gd name="connsiteX53" fmla="*/ 121763 h 600884"/>
              <a:gd name="connsiteY53" fmla="*/ 121763 h 600884"/>
              <a:gd name="connsiteX54" fmla="*/ 121763 h 600884"/>
              <a:gd name="connsiteY54" fmla="*/ 121763 h 600884"/>
              <a:gd name="connsiteX55" fmla="*/ 121763 h 600884"/>
              <a:gd name="connsiteY55" fmla="*/ 121763 h 600884"/>
              <a:gd name="connsiteX56" fmla="*/ 121763 h 600884"/>
              <a:gd name="connsiteY56" fmla="*/ 121763 h 600884"/>
              <a:gd name="connsiteX57" fmla="*/ 121763 h 600884"/>
              <a:gd name="connsiteY57" fmla="*/ 121763 h 600884"/>
              <a:gd name="connsiteX58" fmla="*/ 121763 h 600884"/>
              <a:gd name="connsiteY58" fmla="*/ 121763 h 600884"/>
              <a:gd name="connsiteX59" fmla="*/ 121763 h 600884"/>
              <a:gd name="connsiteY59" fmla="*/ 121763 h 600884"/>
              <a:gd name="connsiteX60" fmla="*/ 121763 h 600884"/>
              <a:gd name="connsiteY60" fmla="*/ 121763 h 600884"/>
              <a:gd name="connsiteX61" fmla="*/ 121763 h 600884"/>
              <a:gd name="connsiteY61" fmla="*/ 121763 h 600884"/>
              <a:gd name="connsiteX62" fmla="*/ 121763 h 600884"/>
              <a:gd name="connsiteY62" fmla="*/ 121763 h 600884"/>
              <a:gd name="connsiteX63" fmla="*/ 121763 h 600884"/>
              <a:gd name="connsiteY63" fmla="*/ 121763 h 600884"/>
              <a:gd name="connsiteX64" fmla="*/ 121763 h 600884"/>
              <a:gd name="connsiteY64" fmla="*/ 121763 h 6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590304" h="576397">
                <a:moveTo>
                  <a:pt x="295151" y="269716"/>
                </a:moveTo>
                <a:cubicBezTo>
                  <a:pt x="248120" y="269716"/>
                  <a:pt x="209387" y="308396"/>
                  <a:pt x="209387" y="355366"/>
                </a:cubicBezTo>
                <a:cubicBezTo>
                  <a:pt x="209387" y="403256"/>
                  <a:pt x="248120" y="441936"/>
                  <a:pt x="295151" y="441936"/>
                </a:cubicBezTo>
                <a:cubicBezTo>
                  <a:pt x="342183" y="441936"/>
                  <a:pt x="380916" y="403256"/>
                  <a:pt x="380916" y="355366"/>
                </a:cubicBezTo>
                <a:cubicBezTo>
                  <a:pt x="380916" y="308396"/>
                  <a:pt x="342183" y="269716"/>
                  <a:pt x="295151" y="269716"/>
                </a:cubicBezTo>
                <a:close/>
                <a:moveTo>
                  <a:pt x="295151" y="244850"/>
                </a:moveTo>
                <a:cubicBezTo>
                  <a:pt x="356016" y="244850"/>
                  <a:pt x="405815" y="294582"/>
                  <a:pt x="405815" y="355366"/>
                </a:cubicBezTo>
                <a:cubicBezTo>
                  <a:pt x="405815" y="416149"/>
                  <a:pt x="356016" y="465881"/>
                  <a:pt x="295151" y="465881"/>
                </a:cubicBezTo>
                <a:cubicBezTo>
                  <a:pt x="234287" y="465881"/>
                  <a:pt x="184488" y="416149"/>
                  <a:pt x="184488" y="355366"/>
                </a:cubicBezTo>
                <a:cubicBezTo>
                  <a:pt x="184488" y="294582"/>
                  <a:pt x="234287" y="244850"/>
                  <a:pt x="295151" y="244850"/>
                </a:cubicBezTo>
                <a:close/>
                <a:moveTo>
                  <a:pt x="24903" y="232953"/>
                </a:moveTo>
                <a:lnTo>
                  <a:pt x="24903" y="451173"/>
                </a:lnTo>
                <a:cubicBezTo>
                  <a:pt x="24903" y="506419"/>
                  <a:pt x="70099" y="552457"/>
                  <a:pt x="125440" y="552457"/>
                </a:cubicBezTo>
                <a:lnTo>
                  <a:pt x="464864" y="552457"/>
                </a:lnTo>
                <a:cubicBezTo>
                  <a:pt x="520205" y="552457"/>
                  <a:pt x="565401" y="506419"/>
                  <a:pt x="565401" y="451173"/>
                </a:cubicBezTo>
                <a:lnTo>
                  <a:pt x="565401" y="232953"/>
                </a:lnTo>
                <a:lnTo>
                  <a:pt x="415057" y="232953"/>
                </a:lnTo>
                <a:cubicBezTo>
                  <a:pt x="447340" y="264259"/>
                  <a:pt x="467631" y="307535"/>
                  <a:pt x="467631" y="355414"/>
                </a:cubicBezTo>
                <a:cubicBezTo>
                  <a:pt x="467631" y="450253"/>
                  <a:pt x="390154" y="527597"/>
                  <a:pt x="295152" y="527597"/>
                </a:cubicBezTo>
                <a:cubicBezTo>
                  <a:pt x="200150" y="527597"/>
                  <a:pt x="122673" y="450253"/>
                  <a:pt x="122673" y="355414"/>
                </a:cubicBezTo>
                <a:cubicBezTo>
                  <a:pt x="122673" y="307535"/>
                  <a:pt x="142964" y="264259"/>
                  <a:pt x="175247" y="232953"/>
                </a:cubicBezTo>
                <a:close/>
                <a:moveTo>
                  <a:pt x="295152" y="208092"/>
                </a:moveTo>
                <a:cubicBezTo>
                  <a:pt x="213985" y="208092"/>
                  <a:pt x="147576" y="274387"/>
                  <a:pt x="147576" y="355414"/>
                </a:cubicBezTo>
                <a:cubicBezTo>
                  <a:pt x="147576" y="437362"/>
                  <a:pt x="213985" y="502736"/>
                  <a:pt x="295152" y="502736"/>
                </a:cubicBezTo>
                <a:cubicBezTo>
                  <a:pt x="376319" y="502736"/>
                  <a:pt x="442728" y="437362"/>
                  <a:pt x="442728" y="355414"/>
                </a:cubicBezTo>
                <a:cubicBezTo>
                  <a:pt x="442728" y="274387"/>
                  <a:pt x="376319" y="208092"/>
                  <a:pt x="295152" y="208092"/>
                </a:cubicBezTo>
                <a:close/>
                <a:moveTo>
                  <a:pt x="438130" y="85519"/>
                </a:moveTo>
                <a:cubicBezTo>
                  <a:pt x="433514" y="85519"/>
                  <a:pt x="430744" y="89203"/>
                  <a:pt x="430744" y="92886"/>
                </a:cubicBezTo>
                <a:lnTo>
                  <a:pt x="430744" y="151817"/>
                </a:lnTo>
                <a:cubicBezTo>
                  <a:pt x="430744" y="155500"/>
                  <a:pt x="433514" y="159183"/>
                  <a:pt x="438130" y="159183"/>
                </a:cubicBezTo>
                <a:lnTo>
                  <a:pt x="497220" y="159183"/>
                </a:lnTo>
                <a:cubicBezTo>
                  <a:pt x="500913" y="159183"/>
                  <a:pt x="504606" y="155500"/>
                  <a:pt x="504606" y="151817"/>
                </a:cubicBezTo>
                <a:lnTo>
                  <a:pt x="504606" y="92886"/>
                </a:lnTo>
                <a:cubicBezTo>
                  <a:pt x="504606" y="89203"/>
                  <a:pt x="500913" y="85519"/>
                  <a:pt x="497220" y="85519"/>
                </a:cubicBezTo>
                <a:close/>
                <a:moveTo>
                  <a:pt x="438130" y="60658"/>
                </a:moveTo>
                <a:lnTo>
                  <a:pt x="497220" y="60658"/>
                </a:lnTo>
                <a:cubicBezTo>
                  <a:pt x="514762" y="60658"/>
                  <a:pt x="528611" y="75391"/>
                  <a:pt x="528611" y="92886"/>
                </a:cubicBezTo>
                <a:lnTo>
                  <a:pt x="528611" y="151817"/>
                </a:lnTo>
                <a:cubicBezTo>
                  <a:pt x="528611" y="169312"/>
                  <a:pt x="514762" y="184045"/>
                  <a:pt x="497220" y="184045"/>
                </a:cubicBezTo>
                <a:lnTo>
                  <a:pt x="438130" y="184045"/>
                </a:lnTo>
                <a:cubicBezTo>
                  <a:pt x="420588" y="184045"/>
                  <a:pt x="405816" y="169312"/>
                  <a:pt x="405816" y="151817"/>
                </a:cubicBezTo>
                <a:lnTo>
                  <a:pt x="405816" y="92886"/>
                </a:lnTo>
                <a:cubicBezTo>
                  <a:pt x="405816" y="75391"/>
                  <a:pt x="420588" y="60658"/>
                  <a:pt x="438130" y="60658"/>
                </a:cubicBezTo>
                <a:close/>
                <a:moveTo>
                  <a:pt x="125440" y="23940"/>
                </a:moveTo>
                <a:cubicBezTo>
                  <a:pt x="70099" y="23940"/>
                  <a:pt x="24903" y="69978"/>
                  <a:pt x="24903" y="125224"/>
                </a:cubicBezTo>
                <a:lnTo>
                  <a:pt x="24903" y="208092"/>
                </a:lnTo>
                <a:lnTo>
                  <a:pt x="206606" y="208092"/>
                </a:lnTo>
                <a:cubicBezTo>
                  <a:pt x="232432" y="193360"/>
                  <a:pt x="262870" y="184152"/>
                  <a:pt x="295152" y="184152"/>
                </a:cubicBezTo>
                <a:cubicBezTo>
                  <a:pt x="327434" y="184152"/>
                  <a:pt x="357872" y="193360"/>
                  <a:pt x="383698" y="208092"/>
                </a:cubicBezTo>
                <a:lnTo>
                  <a:pt x="565401" y="208092"/>
                </a:lnTo>
                <a:lnTo>
                  <a:pt x="565401" y="125224"/>
                </a:lnTo>
                <a:cubicBezTo>
                  <a:pt x="565401" y="69978"/>
                  <a:pt x="520205" y="23940"/>
                  <a:pt x="464864" y="23940"/>
                </a:cubicBezTo>
                <a:close/>
                <a:moveTo>
                  <a:pt x="125440" y="0"/>
                </a:moveTo>
                <a:lnTo>
                  <a:pt x="464864" y="0"/>
                </a:lnTo>
                <a:cubicBezTo>
                  <a:pt x="534041" y="0"/>
                  <a:pt x="590304" y="56166"/>
                  <a:pt x="590304" y="125224"/>
                </a:cubicBezTo>
                <a:lnTo>
                  <a:pt x="590304" y="208092"/>
                </a:lnTo>
                <a:lnTo>
                  <a:pt x="590304" y="232953"/>
                </a:lnTo>
                <a:lnTo>
                  <a:pt x="590304" y="451173"/>
                </a:lnTo>
                <a:cubicBezTo>
                  <a:pt x="590304" y="520231"/>
                  <a:pt x="534041" y="576397"/>
                  <a:pt x="464864" y="576397"/>
                </a:cubicBezTo>
                <a:lnTo>
                  <a:pt x="125440" y="576397"/>
                </a:lnTo>
                <a:cubicBezTo>
                  <a:pt x="56263" y="576397"/>
                  <a:pt x="0" y="520231"/>
                  <a:pt x="0" y="451173"/>
                </a:cubicBezTo>
                <a:lnTo>
                  <a:pt x="0" y="232953"/>
                </a:lnTo>
                <a:lnTo>
                  <a:pt x="0" y="208092"/>
                </a:lnTo>
                <a:lnTo>
                  <a:pt x="0" y="125224"/>
                </a:lnTo>
                <a:cubicBezTo>
                  <a:pt x="0" y="56166"/>
                  <a:pt x="56263" y="0"/>
                  <a:pt x="125440" y="0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youtube-logotype_49084">
            <a:extLst>
              <a:ext uri="{FF2B5EF4-FFF2-40B4-BE49-F238E27FC236}">
                <a16:creationId xmlns:a16="http://schemas.microsoft.com/office/drawing/2014/main" id="{F6C0316A-1BB4-C345-A4A7-2063B063DC15}"/>
              </a:ext>
            </a:extLst>
          </p:cNvPr>
          <p:cNvSpPr>
            <a:spLocks noChangeAspect="1"/>
          </p:cNvSpPr>
          <p:nvPr/>
        </p:nvSpPr>
        <p:spPr>
          <a:xfrm>
            <a:off x="6459245" y="1224559"/>
            <a:ext cx="797311" cy="797311"/>
          </a:xfrm>
          <a:custGeom>
            <a:avLst/>
            <a:gdLst>
              <a:gd name="connsiteX0" fmla="*/ 423033 w 506955"/>
              <a:gd name="connsiteY0" fmla="*/ 384779 h 599483"/>
              <a:gd name="connsiteX1" fmla="*/ 438415 w 506955"/>
              <a:gd name="connsiteY1" fmla="*/ 408070 h 599483"/>
              <a:gd name="connsiteX2" fmla="*/ 438415 w 506955"/>
              <a:gd name="connsiteY2" fmla="*/ 423432 h 599483"/>
              <a:gd name="connsiteX3" fmla="*/ 407652 w 506955"/>
              <a:gd name="connsiteY3" fmla="*/ 423432 h 599483"/>
              <a:gd name="connsiteX4" fmla="*/ 407652 w 506955"/>
              <a:gd name="connsiteY4" fmla="*/ 408070 h 599483"/>
              <a:gd name="connsiteX5" fmla="*/ 423033 w 506955"/>
              <a:gd name="connsiteY5" fmla="*/ 384779 h 599483"/>
              <a:gd name="connsiteX6" fmla="*/ 309293 w 506955"/>
              <a:gd name="connsiteY6" fmla="*/ 384779 h 599483"/>
              <a:gd name="connsiteX7" fmla="*/ 322695 w 506955"/>
              <a:gd name="connsiteY7" fmla="*/ 407580 h 599483"/>
              <a:gd name="connsiteX8" fmla="*/ 322695 w 506955"/>
              <a:gd name="connsiteY8" fmla="*/ 479452 h 599483"/>
              <a:gd name="connsiteX9" fmla="*/ 309293 w 506955"/>
              <a:gd name="connsiteY9" fmla="*/ 502253 h 599483"/>
              <a:gd name="connsiteX10" fmla="*/ 294402 w 506955"/>
              <a:gd name="connsiteY10" fmla="*/ 494818 h 599483"/>
              <a:gd name="connsiteX11" fmla="*/ 294402 w 506955"/>
              <a:gd name="connsiteY11" fmla="*/ 392214 h 599483"/>
              <a:gd name="connsiteX12" fmla="*/ 309293 w 506955"/>
              <a:gd name="connsiteY12" fmla="*/ 384779 h 599483"/>
              <a:gd name="connsiteX13" fmla="*/ 148958 w 506955"/>
              <a:gd name="connsiteY13" fmla="*/ 358974 h 599483"/>
              <a:gd name="connsiteX14" fmla="*/ 148958 w 506955"/>
              <a:gd name="connsiteY14" fmla="*/ 492370 h 599483"/>
              <a:gd name="connsiteX15" fmla="*/ 151938 w 506955"/>
              <a:gd name="connsiteY15" fmla="*/ 517661 h 599483"/>
              <a:gd name="connsiteX16" fmla="*/ 171302 w 506955"/>
              <a:gd name="connsiteY16" fmla="*/ 530058 h 599483"/>
              <a:gd name="connsiteX17" fmla="*/ 206556 w 506955"/>
              <a:gd name="connsiteY17" fmla="*/ 509230 h 599483"/>
              <a:gd name="connsiteX18" fmla="*/ 206556 w 506955"/>
              <a:gd name="connsiteY18" fmla="*/ 528074 h 599483"/>
              <a:gd name="connsiteX19" fmla="*/ 237340 w 506955"/>
              <a:gd name="connsiteY19" fmla="*/ 528074 h 599483"/>
              <a:gd name="connsiteX20" fmla="*/ 237340 w 506955"/>
              <a:gd name="connsiteY20" fmla="*/ 358974 h 599483"/>
              <a:gd name="connsiteX21" fmla="*/ 206556 w 506955"/>
              <a:gd name="connsiteY21" fmla="*/ 358974 h 599483"/>
              <a:gd name="connsiteX22" fmla="*/ 206556 w 506955"/>
              <a:gd name="connsiteY22" fmla="*/ 487907 h 599483"/>
              <a:gd name="connsiteX23" fmla="*/ 187191 w 506955"/>
              <a:gd name="connsiteY23" fmla="*/ 502288 h 599483"/>
              <a:gd name="connsiteX24" fmla="*/ 180240 w 506955"/>
              <a:gd name="connsiteY24" fmla="*/ 495345 h 599483"/>
              <a:gd name="connsiteX25" fmla="*/ 179743 w 506955"/>
              <a:gd name="connsiteY25" fmla="*/ 483444 h 599483"/>
              <a:gd name="connsiteX26" fmla="*/ 179743 w 506955"/>
              <a:gd name="connsiteY26" fmla="*/ 358974 h 599483"/>
              <a:gd name="connsiteX27" fmla="*/ 423538 w 506955"/>
              <a:gd name="connsiteY27" fmla="*/ 356991 h 599483"/>
              <a:gd name="connsiteX28" fmla="*/ 386795 w 506955"/>
              <a:gd name="connsiteY28" fmla="*/ 374347 h 599483"/>
              <a:gd name="connsiteX29" fmla="*/ 377361 w 506955"/>
              <a:gd name="connsiteY29" fmla="*/ 414019 h 599483"/>
              <a:gd name="connsiteX30" fmla="*/ 377361 w 506955"/>
              <a:gd name="connsiteY30" fmla="*/ 473030 h 599483"/>
              <a:gd name="connsiteX31" fmla="*/ 387292 w 506955"/>
              <a:gd name="connsiteY31" fmla="*/ 512702 h 599483"/>
              <a:gd name="connsiteX32" fmla="*/ 424035 w 506955"/>
              <a:gd name="connsiteY32" fmla="*/ 530058 h 599483"/>
              <a:gd name="connsiteX33" fmla="*/ 461274 w 506955"/>
              <a:gd name="connsiteY33" fmla="*/ 511710 h 599483"/>
              <a:gd name="connsiteX34" fmla="*/ 468226 w 506955"/>
              <a:gd name="connsiteY34" fmla="*/ 493362 h 599483"/>
              <a:gd name="connsiteX35" fmla="*/ 469219 w 506955"/>
              <a:gd name="connsiteY35" fmla="*/ 474022 h 599483"/>
              <a:gd name="connsiteX36" fmla="*/ 469219 w 506955"/>
              <a:gd name="connsiteY36" fmla="*/ 469559 h 599483"/>
              <a:gd name="connsiteX37" fmla="*/ 437938 w 506955"/>
              <a:gd name="connsiteY37" fmla="*/ 469559 h 599483"/>
              <a:gd name="connsiteX38" fmla="*/ 436945 w 506955"/>
              <a:gd name="connsiteY38" fmla="*/ 489891 h 599483"/>
              <a:gd name="connsiteX39" fmla="*/ 423538 w 506955"/>
              <a:gd name="connsiteY39" fmla="*/ 502288 h 599483"/>
              <a:gd name="connsiteX40" fmla="*/ 407649 w 506955"/>
              <a:gd name="connsiteY40" fmla="*/ 478981 h 599483"/>
              <a:gd name="connsiteX41" fmla="*/ 407649 w 506955"/>
              <a:gd name="connsiteY41" fmla="*/ 449227 h 599483"/>
              <a:gd name="connsiteX42" fmla="*/ 469219 w 506955"/>
              <a:gd name="connsiteY42" fmla="*/ 449227 h 599483"/>
              <a:gd name="connsiteX43" fmla="*/ 469219 w 506955"/>
              <a:gd name="connsiteY43" fmla="*/ 414019 h 599483"/>
              <a:gd name="connsiteX44" fmla="*/ 459785 w 506955"/>
              <a:gd name="connsiteY44" fmla="*/ 374347 h 599483"/>
              <a:gd name="connsiteX45" fmla="*/ 423538 w 506955"/>
              <a:gd name="connsiteY45" fmla="*/ 356991 h 599483"/>
              <a:gd name="connsiteX46" fmla="*/ 263656 w 506955"/>
              <a:gd name="connsiteY46" fmla="*/ 301451 h 599483"/>
              <a:gd name="connsiteX47" fmla="*/ 263656 w 506955"/>
              <a:gd name="connsiteY47" fmla="*/ 528074 h 599483"/>
              <a:gd name="connsiteX48" fmla="*/ 294441 w 506955"/>
              <a:gd name="connsiteY48" fmla="*/ 528074 h 599483"/>
              <a:gd name="connsiteX49" fmla="*/ 294441 w 506955"/>
              <a:gd name="connsiteY49" fmla="*/ 511710 h 599483"/>
              <a:gd name="connsiteX50" fmla="*/ 325722 w 506955"/>
              <a:gd name="connsiteY50" fmla="*/ 530058 h 599483"/>
              <a:gd name="connsiteX51" fmla="*/ 350549 w 506955"/>
              <a:gd name="connsiteY51" fmla="*/ 511214 h 599483"/>
              <a:gd name="connsiteX52" fmla="*/ 353528 w 506955"/>
              <a:gd name="connsiteY52" fmla="*/ 476997 h 599483"/>
              <a:gd name="connsiteX53" fmla="*/ 353528 w 506955"/>
              <a:gd name="connsiteY53" fmla="*/ 410052 h 599483"/>
              <a:gd name="connsiteX54" fmla="*/ 350549 w 506955"/>
              <a:gd name="connsiteY54" fmla="*/ 375835 h 599483"/>
              <a:gd name="connsiteX55" fmla="*/ 325722 w 506955"/>
              <a:gd name="connsiteY55" fmla="*/ 356991 h 599483"/>
              <a:gd name="connsiteX56" fmla="*/ 294441 w 506955"/>
              <a:gd name="connsiteY56" fmla="*/ 375339 h 599483"/>
              <a:gd name="connsiteX57" fmla="*/ 294441 w 506955"/>
              <a:gd name="connsiteY57" fmla="*/ 301451 h 599483"/>
              <a:gd name="connsiteX58" fmla="*/ 37736 w 506955"/>
              <a:gd name="connsiteY58" fmla="*/ 301451 h 599483"/>
              <a:gd name="connsiteX59" fmla="*/ 37736 w 506955"/>
              <a:gd name="connsiteY59" fmla="*/ 333188 h 599483"/>
              <a:gd name="connsiteX60" fmla="*/ 73983 w 506955"/>
              <a:gd name="connsiteY60" fmla="*/ 333188 h 599483"/>
              <a:gd name="connsiteX61" fmla="*/ 73983 w 506955"/>
              <a:gd name="connsiteY61" fmla="*/ 528074 h 599483"/>
              <a:gd name="connsiteX62" fmla="*/ 107747 w 506955"/>
              <a:gd name="connsiteY62" fmla="*/ 528074 h 599483"/>
              <a:gd name="connsiteX63" fmla="*/ 107747 w 506955"/>
              <a:gd name="connsiteY63" fmla="*/ 333188 h 599483"/>
              <a:gd name="connsiteX64" fmla="*/ 144490 w 506955"/>
              <a:gd name="connsiteY64" fmla="*/ 333188 h 599483"/>
              <a:gd name="connsiteX65" fmla="*/ 144490 w 506955"/>
              <a:gd name="connsiteY65" fmla="*/ 301451 h 599483"/>
              <a:gd name="connsiteX66" fmla="*/ 253726 w 506955"/>
              <a:gd name="connsiteY66" fmla="*/ 246902 h 599483"/>
              <a:gd name="connsiteX67" fmla="*/ 443399 w 506955"/>
              <a:gd name="connsiteY67" fmla="*/ 253845 h 599483"/>
              <a:gd name="connsiteX68" fmla="*/ 498017 w 506955"/>
              <a:gd name="connsiteY68" fmla="*/ 303434 h 599483"/>
              <a:gd name="connsiteX69" fmla="*/ 506955 w 506955"/>
              <a:gd name="connsiteY69" fmla="*/ 422945 h 599483"/>
              <a:gd name="connsiteX70" fmla="*/ 498017 w 506955"/>
              <a:gd name="connsiteY70" fmla="*/ 542951 h 599483"/>
              <a:gd name="connsiteX71" fmla="*/ 443399 w 506955"/>
              <a:gd name="connsiteY71" fmla="*/ 592541 h 599483"/>
              <a:gd name="connsiteX72" fmla="*/ 253229 w 506955"/>
              <a:gd name="connsiteY72" fmla="*/ 599483 h 599483"/>
              <a:gd name="connsiteX73" fmla="*/ 63556 w 506955"/>
              <a:gd name="connsiteY73" fmla="*/ 592541 h 599483"/>
              <a:gd name="connsiteX74" fmla="*/ 8938 w 506955"/>
              <a:gd name="connsiteY74" fmla="*/ 542951 h 599483"/>
              <a:gd name="connsiteX75" fmla="*/ 0 w 506955"/>
              <a:gd name="connsiteY75" fmla="*/ 422945 h 599483"/>
              <a:gd name="connsiteX76" fmla="*/ 8938 w 506955"/>
              <a:gd name="connsiteY76" fmla="*/ 303434 h 599483"/>
              <a:gd name="connsiteX77" fmla="*/ 63556 w 506955"/>
              <a:gd name="connsiteY77" fmla="*/ 253845 h 599483"/>
              <a:gd name="connsiteX78" fmla="*/ 253726 w 506955"/>
              <a:gd name="connsiteY78" fmla="*/ 246902 h 599483"/>
              <a:gd name="connsiteX79" fmla="*/ 232835 w 506955"/>
              <a:gd name="connsiteY79" fmla="*/ 84287 h 599483"/>
              <a:gd name="connsiteX80" fmla="*/ 217931 w 506955"/>
              <a:gd name="connsiteY80" fmla="*/ 107590 h 599483"/>
              <a:gd name="connsiteX81" fmla="*/ 217931 w 506955"/>
              <a:gd name="connsiteY81" fmla="*/ 179480 h 599483"/>
              <a:gd name="connsiteX82" fmla="*/ 232835 w 506955"/>
              <a:gd name="connsiteY82" fmla="*/ 203278 h 599483"/>
              <a:gd name="connsiteX83" fmla="*/ 247740 w 506955"/>
              <a:gd name="connsiteY83" fmla="*/ 179480 h 599483"/>
              <a:gd name="connsiteX84" fmla="*/ 247740 w 506955"/>
              <a:gd name="connsiteY84" fmla="*/ 107590 h 599483"/>
              <a:gd name="connsiteX85" fmla="*/ 232835 w 506955"/>
              <a:gd name="connsiteY85" fmla="*/ 84287 h 599483"/>
              <a:gd name="connsiteX86" fmla="*/ 303806 w 506955"/>
              <a:gd name="connsiteY86" fmla="*/ 58498 h 599483"/>
              <a:gd name="connsiteX87" fmla="*/ 334613 w 506955"/>
              <a:gd name="connsiteY87" fmla="*/ 58498 h 599483"/>
              <a:gd name="connsiteX88" fmla="*/ 334613 w 506955"/>
              <a:gd name="connsiteY88" fmla="*/ 183940 h 599483"/>
              <a:gd name="connsiteX89" fmla="*/ 335110 w 506955"/>
              <a:gd name="connsiteY89" fmla="*/ 195840 h 599483"/>
              <a:gd name="connsiteX90" fmla="*/ 342563 w 506955"/>
              <a:gd name="connsiteY90" fmla="*/ 203277 h 599483"/>
              <a:gd name="connsiteX91" fmla="*/ 361941 w 506955"/>
              <a:gd name="connsiteY91" fmla="*/ 188899 h 599483"/>
              <a:gd name="connsiteX92" fmla="*/ 361941 w 506955"/>
              <a:gd name="connsiteY92" fmla="*/ 58498 h 599483"/>
              <a:gd name="connsiteX93" fmla="*/ 392748 w 506955"/>
              <a:gd name="connsiteY93" fmla="*/ 58498 h 599483"/>
              <a:gd name="connsiteX94" fmla="*/ 392748 w 506955"/>
              <a:gd name="connsiteY94" fmla="*/ 229060 h 599483"/>
              <a:gd name="connsiteX95" fmla="*/ 361941 w 506955"/>
              <a:gd name="connsiteY95" fmla="*/ 229060 h 599483"/>
              <a:gd name="connsiteX96" fmla="*/ 361941 w 506955"/>
              <a:gd name="connsiteY96" fmla="*/ 210219 h 599483"/>
              <a:gd name="connsiteX97" fmla="*/ 326663 w 506955"/>
              <a:gd name="connsiteY97" fmla="*/ 231043 h 599483"/>
              <a:gd name="connsiteX98" fmla="*/ 306787 w 506955"/>
              <a:gd name="connsiteY98" fmla="*/ 218648 h 599483"/>
              <a:gd name="connsiteX99" fmla="*/ 303806 w 506955"/>
              <a:gd name="connsiteY99" fmla="*/ 193361 h 599483"/>
              <a:gd name="connsiteX100" fmla="*/ 232835 w 506955"/>
              <a:gd name="connsiteY100" fmla="*/ 56027 h 599483"/>
              <a:gd name="connsiteX101" fmla="*/ 269103 w 506955"/>
              <a:gd name="connsiteY101" fmla="*/ 73876 h 599483"/>
              <a:gd name="connsiteX102" fmla="*/ 278542 w 506955"/>
              <a:gd name="connsiteY102" fmla="*/ 114035 h 599483"/>
              <a:gd name="connsiteX103" fmla="*/ 278542 w 506955"/>
              <a:gd name="connsiteY103" fmla="*/ 173530 h 599483"/>
              <a:gd name="connsiteX104" fmla="*/ 269103 w 506955"/>
              <a:gd name="connsiteY104" fmla="*/ 213689 h 599483"/>
              <a:gd name="connsiteX105" fmla="*/ 232835 w 506955"/>
              <a:gd name="connsiteY105" fmla="*/ 231042 h 599483"/>
              <a:gd name="connsiteX106" fmla="*/ 196568 w 506955"/>
              <a:gd name="connsiteY106" fmla="*/ 213689 h 599483"/>
              <a:gd name="connsiteX107" fmla="*/ 187129 w 506955"/>
              <a:gd name="connsiteY107" fmla="*/ 173530 h 599483"/>
              <a:gd name="connsiteX108" fmla="*/ 187129 w 506955"/>
              <a:gd name="connsiteY108" fmla="*/ 114035 h 599483"/>
              <a:gd name="connsiteX109" fmla="*/ 196568 w 506955"/>
              <a:gd name="connsiteY109" fmla="*/ 73876 h 599483"/>
              <a:gd name="connsiteX110" fmla="*/ 232835 w 506955"/>
              <a:gd name="connsiteY110" fmla="*/ 56027 h 599483"/>
              <a:gd name="connsiteX111" fmla="*/ 67982 w 506955"/>
              <a:gd name="connsiteY111" fmla="*/ 0 h 599483"/>
              <a:gd name="connsiteX112" fmla="*/ 104228 w 506955"/>
              <a:gd name="connsiteY112" fmla="*/ 0 h 599483"/>
              <a:gd name="connsiteX113" fmla="*/ 128558 w 506955"/>
              <a:gd name="connsiteY113" fmla="*/ 89736 h 599483"/>
              <a:gd name="connsiteX114" fmla="*/ 151894 w 506955"/>
              <a:gd name="connsiteY114" fmla="*/ 0 h 599483"/>
              <a:gd name="connsiteX115" fmla="*/ 186651 w 506955"/>
              <a:gd name="connsiteY115" fmla="*/ 0 h 599483"/>
              <a:gd name="connsiteX116" fmla="*/ 145440 w 506955"/>
              <a:gd name="connsiteY116" fmla="*/ 136340 h 599483"/>
              <a:gd name="connsiteX117" fmla="*/ 145440 w 506955"/>
              <a:gd name="connsiteY117" fmla="*/ 229050 h 599483"/>
              <a:gd name="connsiteX118" fmla="*/ 111180 w 506955"/>
              <a:gd name="connsiteY118" fmla="*/ 229050 h 599483"/>
              <a:gd name="connsiteX119" fmla="*/ 111180 w 506955"/>
              <a:gd name="connsiteY119" fmla="*/ 136340 h 599483"/>
              <a:gd name="connsiteX120" fmla="*/ 90326 w 506955"/>
              <a:gd name="connsiteY120" fmla="*/ 63956 h 599483"/>
              <a:gd name="connsiteX121" fmla="*/ 67982 w 506955"/>
              <a:gd name="connsiteY121" fmla="*/ 0 h 599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506955" h="599483">
                <a:moveTo>
                  <a:pt x="423033" y="384779"/>
                </a:moveTo>
                <a:cubicBezTo>
                  <a:pt x="433453" y="384779"/>
                  <a:pt x="438415" y="392213"/>
                  <a:pt x="438415" y="408070"/>
                </a:cubicBezTo>
                <a:lnTo>
                  <a:pt x="438415" y="423432"/>
                </a:lnTo>
                <a:lnTo>
                  <a:pt x="407652" y="423432"/>
                </a:lnTo>
                <a:lnTo>
                  <a:pt x="407652" y="408070"/>
                </a:lnTo>
                <a:cubicBezTo>
                  <a:pt x="407652" y="392213"/>
                  <a:pt x="413110" y="384779"/>
                  <a:pt x="423033" y="384779"/>
                </a:cubicBezTo>
                <a:close/>
                <a:moveTo>
                  <a:pt x="309293" y="384779"/>
                </a:moveTo>
                <a:cubicBezTo>
                  <a:pt x="318228" y="384779"/>
                  <a:pt x="322695" y="392214"/>
                  <a:pt x="322695" y="407580"/>
                </a:cubicBezTo>
                <a:lnTo>
                  <a:pt x="322695" y="479452"/>
                </a:lnTo>
                <a:cubicBezTo>
                  <a:pt x="322695" y="494818"/>
                  <a:pt x="318228" y="502253"/>
                  <a:pt x="309293" y="502253"/>
                </a:cubicBezTo>
                <a:cubicBezTo>
                  <a:pt x="304329" y="502253"/>
                  <a:pt x="299366" y="499775"/>
                  <a:pt x="294402" y="494818"/>
                </a:cubicBezTo>
                <a:lnTo>
                  <a:pt x="294402" y="392214"/>
                </a:lnTo>
                <a:cubicBezTo>
                  <a:pt x="299366" y="386762"/>
                  <a:pt x="304329" y="384779"/>
                  <a:pt x="309293" y="384779"/>
                </a:cubicBezTo>
                <a:close/>
                <a:moveTo>
                  <a:pt x="148958" y="358974"/>
                </a:moveTo>
                <a:lnTo>
                  <a:pt x="148958" y="492370"/>
                </a:lnTo>
                <a:cubicBezTo>
                  <a:pt x="148958" y="504271"/>
                  <a:pt x="149951" y="512702"/>
                  <a:pt x="151938" y="517661"/>
                </a:cubicBezTo>
                <a:cubicBezTo>
                  <a:pt x="154917" y="526091"/>
                  <a:pt x="161868" y="530058"/>
                  <a:pt x="171302" y="530058"/>
                </a:cubicBezTo>
                <a:cubicBezTo>
                  <a:pt x="182722" y="530058"/>
                  <a:pt x="194142" y="523115"/>
                  <a:pt x="206556" y="509230"/>
                </a:cubicBezTo>
                <a:lnTo>
                  <a:pt x="206556" y="528074"/>
                </a:lnTo>
                <a:lnTo>
                  <a:pt x="237340" y="528074"/>
                </a:lnTo>
                <a:lnTo>
                  <a:pt x="237340" y="358974"/>
                </a:lnTo>
                <a:lnTo>
                  <a:pt x="206556" y="358974"/>
                </a:lnTo>
                <a:lnTo>
                  <a:pt x="206556" y="487907"/>
                </a:lnTo>
                <a:cubicBezTo>
                  <a:pt x="199604" y="497825"/>
                  <a:pt x="193149" y="502288"/>
                  <a:pt x="187191" y="502288"/>
                </a:cubicBezTo>
                <a:cubicBezTo>
                  <a:pt x="183219" y="502288"/>
                  <a:pt x="180736" y="499808"/>
                  <a:pt x="180240" y="495345"/>
                </a:cubicBezTo>
                <a:cubicBezTo>
                  <a:pt x="179743" y="494354"/>
                  <a:pt x="179743" y="490386"/>
                  <a:pt x="179743" y="483444"/>
                </a:cubicBezTo>
                <a:lnTo>
                  <a:pt x="179743" y="358974"/>
                </a:lnTo>
                <a:close/>
                <a:moveTo>
                  <a:pt x="423538" y="356991"/>
                </a:moveTo>
                <a:cubicBezTo>
                  <a:pt x="407649" y="356991"/>
                  <a:pt x="395733" y="362942"/>
                  <a:pt x="386795" y="374347"/>
                </a:cubicBezTo>
                <a:cubicBezTo>
                  <a:pt x="380340" y="382777"/>
                  <a:pt x="377361" y="396166"/>
                  <a:pt x="377361" y="414019"/>
                </a:cubicBezTo>
                <a:lnTo>
                  <a:pt x="377361" y="473030"/>
                </a:lnTo>
                <a:cubicBezTo>
                  <a:pt x="377361" y="490882"/>
                  <a:pt x="380837" y="504271"/>
                  <a:pt x="387292" y="512702"/>
                </a:cubicBezTo>
                <a:cubicBezTo>
                  <a:pt x="396229" y="524603"/>
                  <a:pt x="408146" y="530058"/>
                  <a:pt x="424035" y="530058"/>
                </a:cubicBezTo>
                <a:cubicBezTo>
                  <a:pt x="440420" y="530058"/>
                  <a:pt x="452833" y="524107"/>
                  <a:pt x="461274" y="511710"/>
                </a:cubicBezTo>
                <a:cubicBezTo>
                  <a:pt x="465247" y="506255"/>
                  <a:pt x="467233" y="500304"/>
                  <a:pt x="468226" y="493362"/>
                </a:cubicBezTo>
                <a:cubicBezTo>
                  <a:pt x="468722" y="490386"/>
                  <a:pt x="469219" y="483940"/>
                  <a:pt x="469219" y="474022"/>
                </a:cubicBezTo>
                <a:lnTo>
                  <a:pt x="469219" y="469559"/>
                </a:lnTo>
                <a:lnTo>
                  <a:pt x="437938" y="469559"/>
                </a:lnTo>
                <a:cubicBezTo>
                  <a:pt x="437938" y="481460"/>
                  <a:pt x="437441" y="488403"/>
                  <a:pt x="436945" y="489891"/>
                </a:cubicBezTo>
                <a:cubicBezTo>
                  <a:pt x="435455" y="498321"/>
                  <a:pt x="430986" y="502288"/>
                  <a:pt x="423538" y="502288"/>
                </a:cubicBezTo>
                <a:cubicBezTo>
                  <a:pt x="413111" y="502288"/>
                  <a:pt x="407649" y="494354"/>
                  <a:pt x="407649" y="478981"/>
                </a:cubicBezTo>
                <a:lnTo>
                  <a:pt x="407649" y="449227"/>
                </a:lnTo>
                <a:lnTo>
                  <a:pt x="469219" y="449227"/>
                </a:lnTo>
                <a:lnTo>
                  <a:pt x="469219" y="414019"/>
                </a:lnTo>
                <a:cubicBezTo>
                  <a:pt x="469219" y="396166"/>
                  <a:pt x="466240" y="382777"/>
                  <a:pt x="459785" y="374347"/>
                </a:cubicBezTo>
                <a:cubicBezTo>
                  <a:pt x="450847" y="362942"/>
                  <a:pt x="438931" y="356991"/>
                  <a:pt x="423538" y="356991"/>
                </a:cubicBezTo>
                <a:close/>
                <a:moveTo>
                  <a:pt x="263656" y="301451"/>
                </a:moveTo>
                <a:lnTo>
                  <a:pt x="263656" y="528074"/>
                </a:lnTo>
                <a:lnTo>
                  <a:pt x="294441" y="528074"/>
                </a:lnTo>
                <a:lnTo>
                  <a:pt x="294441" y="511710"/>
                </a:lnTo>
                <a:cubicBezTo>
                  <a:pt x="304372" y="524107"/>
                  <a:pt x="315295" y="530058"/>
                  <a:pt x="325722" y="530058"/>
                </a:cubicBezTo>
                <a:cubicBezTo>
                  <a:pt x="338135" y="530058"/>
                  <a:pt x="346576" y="523611"/>
                  <a:pt x="350549" y="511214"/>
                </a:cubicBezTo>
                <a:cubicBezTo>
                  <a:pt x="352535" y="504271"/>
                  <a:pt x="353528" y="492866"/>
                  <a:pt x="353528" y="476997"/>
                </a:cubicBezTo>
                <a:lnTo>
                  <a:pt x="353528" y="410052"/>
                </a:lnTo>
                <a:cubicBezTo>
                  <a:pt x="353528" y="394183"/>
                  <a:pt x="352535" y="382777"/>
                  <a:pt x="350549" y="375835"/>
                </a:cubicBezTo>
                <a:cubicBezTo>
                  <a:pt x="346576" y="363437"/>
                  <a:pt x="338135" y="356991"/>
                  <a:pt x="325722" y="356991"/>
                </a:cubicBezTo>
                <a:cubicBezTo>
                  <a:pt x="314799" y="356991"/>
                  <a:pt x="304372" y="362942"/>
                  <a:pt x="294441" y="375339"/>
                </a:cubicBezTo>
                <a:lnTo>
                  <a:pt x="294441" y="301451"/>
                </a:lnTo>
                <a:close/>
                <a:moveTo>
                  <a:pt x="37736" y="301451"/>
                </a:moveTo>
                <a:lnTo>
                  <a:pt x="37736" y="333188"/>
                </a:lnTo>
                <a:lnTo>
                  <a:pt x="73983" y="333188"/>
                </a:lnTo>
                <a:lnTo>
                  <a:pt x="73983" y="528074"/>
                </a:lnTo>
                <a:lnTo>
                  <a:pt x="107747" y="528074"/>
                </a:lnTo>
                <a:lnTo>
                  <a:pt x="107747" y="333188"/>
                </a:lnTo>
                <a:lnTo>
                  <a:pt x="144490" y="333188"/>
                </a:lnTo>
                <a:lnTo>
                  <a:pt x="144490" y="301451"/>
                </a:lnTo>
                <a:close/>
                <a:moveTo>
                  <a:pt x="253726" y="246902"/>
                </a:moveTo>
                <a:cubicBezTo>
                  <a:pt x="316785" y="246902"/>
                  <a:pt x="380340" y="246902"/>
                  <a:pt x="443399" y="253845"/>
                </a:cubicBezTo>
                <a:cubicBezTo>
                  <a:pt x="469715" y="256820"/>
                  <a:pt x="492059" y="276656"/>
                  <a:pt x="498017" y="303434"/>
                </a:cubicBezTo>
                <a:cubicBezTo>
                  <a:pt x="506955" y="341618"/>
                  <a:pt x="506955" y="383769"/>
                  <a:pt x="506955" y="422945"/>
                </a:cubicBezTo>
                <a:cubicBezTo>
                  <a:pt x="506955" y="462616"/>
                  <a:pt x="506955" y="504271"/>
                  <a:pt x="498017" y="542951"/>
                </a:cubicBezTo>
                <a:cubicBezTo>
                  <a:pt x="491563" y="569730"/>
                  <a:pt x="469715" y="589565"/>
                  <a:pt x="443399" y="592541"/>
                </a:cubicBezTo>
                <a:cubicBezTo>
                  <a:pt x="380340" y="599483"/>
                  <a:pt x="316785" y="599483"/>
                  <a:pt x="253229" y="599483"/>
                </a:cubicBezTo>
                <a:cubicBezTo>
                  <a:pt x="190170" y="599483"/>
                  <a:pt x="126615" y="599483"/>
                  <a:pt x="63556" y="592541"/>
                </a:cubicBezTo>
                <a:cubicBezTo>
                  <a:pt x="37240" y="589565"/>
                  <a:pt x="14896" y="569730"/>
                  <a:pt x="8938" y="542951"/>
                </a:cubicBezTo>
                <a:cubicBezTo>
                  <a:pt x="0" y="504271"/>
                  <a:pt x="0" y="462616"/>
                  <a:pt x="0" y="422945"/>
                </a:cubicBezTo>
                <a:cubicBezTo>
                  <a:pt x="0" y="383769"/>
                  <a:pt x="0" y="341618"/>
                  <a:pt x="8938" y="303434"/>
                </a:cubicBezTo>
                <a:cubicBezTo>
                  <a:pt x="15392" y="276656"/>
                  <a:pt x="37240" y="256820"/>
                  <a:pt x="63556" y="253845"/>
                </a:cubicBezTo>
                <a:cubicBezTo>
                  <a:pt x="126615" y="246902"/>
                  <a:pt x="190170" y="246902"/>
                  <a:pt x="253726" y="246902"/>
                </a:cubicBezTo>
                <a:close/>
                <a:moveTo>
                  <a:pt x="232835" y="84287"/>
                </a:moveTo>
                <a:cubicBezTo>
                  <a:pt x="222899" y="84287"/>
                  <a:pt x="217931" y="91724"/>
                  <a:pt x="217931" y="107590"/>
                </a:cubicBezTo>
                <a:lnTo>
                  <a:pt x="217931" y="179480"/>
                </a:lnTo>
                <a:cubicBezTo>
                  <a:pt x="217931" y="195345"/>
                  <a:pt x="222899" y="203278"/>
                  <a:pt x="232835" y="203278"/>
                </a:cubicBezTo>
                <a:cubicBezTo>
                  <a:pt x="242772" y="203278"/>
                  <a:pt x="247740" y="195345"/>
                  <a:pt x="247740" y="179480"/>
                </a:cubicBezTo>
                <a:lnTo>
                  <a:pt x="247740" y="107590"/>
                </a:lnTo>
                <a:cubicBezTo>
                  <a:pt x="247740" y="91724"/>
                  <a:pt x="242772" y="84287"/>
                  <a:pt x="232835" y="84287"/>
                </a:cubicBezTo>
                <a:close/>
                <a:moveTo>
                  <a:pt x="303806" y="58498"/>
                </a:moveTo>
                <a:lnTo>
                  <a:pt x="334613" y="58498"/>
                </a:lnTo>
                <a:lnTo>
                  <a:pt x="334613" y="183940"/>
                </a:lnTo>
                <a:cubicBezTo>
                  <a:pt x="334613" y="190882"/>
                  <a:pt x="334613" y="194848"/>
                  <a:pt x="335110" y="195840"/>
                </a:cubicBezTo>
                <a:cubicBezTo>
                  <a:pt x="336103" y="200798"/>
                  <a:pt x="338091" y="203277"/>
                  <a:pt x="342563" y="203277"/>
                </a:cubicBezTo>
                <a:cubicBezTo>
                  <a:pt x="348525" y="203277"/>
                  <a:pt x="354985" y="198319"/>
                  <a:pt x="361941" y="188899"/>
                </a:cubicBezTo>
                <a:lnTo>
                  <a:pt x="361941" y="58498"/>
                </a:lnTo>
                <a:lnTo>
                  <a:pt x="392748" y="58498"/>
                </a:lnTo>
                <a:lnTo>
                  <a:pt x="392748" y="229060"/>
                </a:lnTo>
                <a:lnTo>
                  <a:pt x="361941" y="229060"/>
                </a:lnTo>
                <a:lnTo>
                  <a:pt x="361941" y="210219"/>
                </a:lnTo>
                <a:cubicBezTo>
                  <a:pt x="349519" y="224102"/>
                  <a:pt x="338091" y="231043"/>
                  <a:pt x="326663" y="231043"/>
                </a:cubicBezTo>
                <a:cubicBezTo>
                  <a:pt x="316725" y="231043"/>
                  <a:pt x="309769" y="227077"/>
                  <a:pt x="306787" y="218648"/>
                </a:cubicBezTo>
                <a:cubicBezTo>
                  <a:pt x="304800" y="213194"/>
                  <a:pt x="303806" y="205261"/>
                  <a:pt x="303806" y="193361"/>
                </a:cubicBezTo>
                <a:close/>
                <a:moveTo>
                  <a:pt x="232835" y="56027"/>
                </a:moveTo>
                <a:cubicBezTo>
                  <a:pt x="248237" y="56027"/>
                  <a:pt x="260160" y="61977"/>
                  <a:pt x="269103" y="73876"/>
                </a:cubicBezTo>
                <a:cubicBezTo>
                  <a:pt x="275561" y="82304"/>
                  <a:pt x="278542" y="95691"/>
                  <a:pt x="278542" y="114035"/>
                </a:cubicBezTo>
                <a:lnTo>
                  <a:pt x="278542" y="173530"/>
                </a:lnTo>
                <a:cubicBezTo>
                  <a:pt x="278542" y="191875"/>
                  <a:pt x="275561" y="205261"/>
                  <a:pt x="269103" y="213689"/>
                </a:cubicBezTo>
                <a:cubicBezTo>
                  <a:pt x="260160" y="225589"/>
                  <a:pt x="248237" y="231042"/>
                  <a:pt x="232835" y="231042"/>
                </a:cubicBezTo>
                <a:cubicBezTo>
                  <a:pt x="217434" y="231042"/>
                  <a:pt x="205511" y="225589"/>
                  <a:pt x="196568" y="213689"/>
                </a:cubicBezTo>
                <a:cubicBezTo>
                  <a:pt x="190110" y="205261"/>
                  <a:pt x="187129" y="191875"/>
                  <a:pt x="187129" y="173530"/>
                </a:cubicBezTo>
                <a:lnTo>
                  <a:pt x="187129" y="114035"/>
                </a:lnTo>
                <a:cubicBezTo>
                  <a:pt x="187129" y="95691"/>
                  <a:pt x="190110" y="82304"/>
                  <a:pt x="196568" y="73876"/>
                </a:cubicBezTo>
                <a:cubicBezTo>
                  <a:pt x="205511" y="61977"/>
                  <a:pt x="217434" y="56027"/>
                  <a:pt x="232835" y="56027"/>
                </a:cubicBezTo>
                <a:close/>
                <a:moveTo>
                  <a:pt x="67982" y="0"/>
                </a:moveTo>
                <a:lnTo>
                  <a:pt x="104228" y="0"/>
                </a:lnTo>
                <a:lnTo>
                  <a:pt x="128558" y="89736"/>
                </a:lnTo>
                <a:lnTo>
                  <a:pt x="151894" y="0"/>
                </a:lnTo>
                <a:lnTo>
                  <a:pt x="186651" y="0"/>
                </a:lnTo>
                <a:lnTo>
                  <a:pt x="145440" y="136340"/>
                </a:lnTo>
                <a:lnTo>
                  <a:pt x="145440" y="229050"/>
                </a:lnTo>
                <a:lnTo>
                  <a:pt x="111180" y="229050"/>
                </a:lnTo>
                <a:lnTo>
                  <a:pt x="111180" y="136340"/>
                </a:lnTo>
                <a:cubicBezTo>
                  <a:pt x="108200" y="119979"/>
                  <a:pt x="101249" y="95686"/>
                  <a:pt x="90326" y="63956"/>
                </a:cubicBezTo>
                <a:cubicBezTo>
                  <a:pt x="82878" y="42637"/>
                  <a:pt x="75430" y="21318"/>
                  <a:pt x="679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14A55CC-D3DC-8648-A844-79C0CF0DA544}"/>
              </a:ext>
            </a:extLst>
          </p:cNvPr>
          <p:cNvSpPr/>
          <p:nvPr/>
        </p:nvSpPr>
        <p:spPr>
          <a:xfrm>
            <a:off x="5166046" y="2408109"/>
            <a:ext cx="835998" cy="3311651"/>
          </a:xfrm>
          <a:custGeom>
            <a:avLst/>
            <a:gdLst>
              <a:gd name="connsiteX0" fmla="*/ 0 w 835998"/>
              <a:gd name="connsiteY0" fmla="*/ 0 h 3311651"/>
              <a:gd name="connsiteX1" fmla="*/ 409639 w 835998"/>
              <a:gd name="connsiteY1" fmla="*/ 0 h 3311651"/>
              <a:gd name="connsiteX2" fmla="*/ 835998 w 835998"/>
              <a:gd name="connsiteY2" fmla="*/ 0 h 3311651"/>
              <a:gd name="connsiteX3" fmla="*/ 835998 w 835998"/>
              <a:gd name="connsiteY3" fmla="*/ 728563 h 3311651"/>
              <a:gd name="connsiteX4" fmla="*/ 835998 w 835998"/>
              <a:gd name="connsiteY4" fmla="*/ 1390893 h 3311651"/>
              <a:gd name="connsiteX5" fmla="*/ 835998 w 835998"/>
              <a:gd name="connsiteY5" fmla="*/ 1986991 h 3311651"/>
              <a:gd name="connsiteX6" fmla="*/ 835998 w 835998"/>
              <a:gd name="connsiteY6" fmla="*/ 2583088 h 3311651"/>
              <a:gd name="connsiteX7" fmla="*/ 835998 w 835998"/>
              <a:gd name="connsiteY7" fmla="*/ 3311651 h 3311651"/>
              <a:gd name="connsiteX8" fmla="*/ 417999 w 835998"/>
              <a:gd name="connsiteY8" fmla="*/ 3311651 h 3311651"/>
              <a:gd name="connsiteX9" fmla="*/ 0 w 835998"/>
              <a:gd name="connsiteY9" fmla="*/ 3311651 h 3311651"/>
              <a:gd name="connsiteX10" fmla="*/ 0 w 835998"/>
              <a:gd name="connsiteY10" fmla="*/ 2649321 h 3311651"/>
              <a:gd name="connsiteX11" fmla="*/ 0 w 835998"/>
              <a:gd name="connsiteY11" fmla="*/ 2020107 h 3311651"/>
              <a:gd name="connsiteX12" fmla="*/ 0 w 835998"/>
              <a:gd name="connsiteY12" fmla="*/ 1324660 h 3311651"/>
              <a:gd name="connsiteX13" fmla="*/ 0 w 835998"/>
              <a:gd name="connsiteY13" fmla="*/ 695447 h 3311651"/>
              <a:gd name="connsiteX14" fmla="*/ 0 w 835998"/>
              <a:gd name="connsiteY14" fmla="*/ 0 h 3311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35998" h="3311651" extrusionOk="0">
                <a:moveTo>
                  <a:pt x="0" y="0"/>
                </a:moveTo>
                <a:cubicBezTo>
                  <a:pt x="100990" y="10951"/>
                  <a:pt x="299758" y="-19757"/>
                  <a:pt x="409639" y="0"/>
                </a:cubicBezTo>
                <a:cubicBezTo>
                  <a:pt x="519520" y="19757"/>
                  <a:pt x="699053" y="-19213"/>
                  <a:pt x="835998" y="0"/>
                </a:cubicBezTo>
                <a:cubicBezTo>
                  <a:pt x="869873" y="216103"/>
                  <a:pt x="822817" y="455551"/>
                  <a:pt x="835998" y="728563"/>
                </a:cubicBezTo>
                <a:cubicBezTo>
                  <a:pt x="849179" y="1001575"/>
                  <a:pt x="804455" y="1170868"/>
                  <a:pt x="835998" y="1390893"/>
                </a:cubicBezTo>
                <a:cubicBezTo>
                  <a:pt x="867542" y="1610918"/>
                  <a:pt x="813617" y="1721396"/>
                  <a:pt x="835998" y="1986991"/>
                </a:cubicBezTo>
                <a:cubicBezTo>
                  <a:pt x="858379" y="2252586"/>
                  <a:pt x="818044" y="2333312"/>
                  <a:pt x="835998" y="2583088"/>
                </a:cubicBezTo>
                <a:cubicBezTo>
                  <a:pt x="853952" y="2832864"/>
                  <a:pt x="825496" y="3016420"/>
                  <a:pt x="835998" y="3311651"/>
                </a:cubicBezTo>
                <a:cubicBezTo>
                  <a:pt x="677549" y="3313459"/>
                  <a:pt x="564381" y="3323812"/>
                  <a:pt x="417999" y="3311651"/>
                </a:cubicBezTo>
                <a:cubicBezTo>
                  <a:pt x="271617" y="3299490"/>
                  <a:pt x="121214" y="3321095"/>
                  <a:pt x="0" y="3311651"/>
                </a:cubicBezTo>
                <a:cubicBezTo>
                  <a:pt x="-7020" y="3102136"/>
                  <a:pt x="5008" y="2881955"/>
                  <a:pt x="0" y="2649321"/>
                </a:cubicBezTo>
                <a:cubicBezTo>
                  <a:pt x="-5008" y="2416687"/>
                  <a:pt x="-3329" y="2243731"/>
                  <a:pt x="0" y="2020107"/>
                </a:cubicBezTo>
                <a:cubicBezTo>
                  <a:pt x="3329" y="1796483"/>
                  <a:pt x="-20368" y="1556583"/>
                  <a:pt x="0" y="1324660"/>
                </a:cubicBezTo>
                <a:cubicBezTo>
                  <a:pt x="20368" y="1092737"/>
                  <a:pt x="26844" y="985579"/>
                  <a:pt x="0" y="695447"/>
                </a:cubicBezTo>
                <a:cubicBezTo>
                  <a:pt x="-26844" y="405315"/>
                  <a:pt x="-19826" y="194818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6FABE4-AFC0-D440-99AF-6C90A49BBB49}"/>
              </a:ext>
            </a:extLst>
          </p:cNvPr>
          <p:cNvSpPr/>
          <p:nvPr/>
        </p:nvSpPr>
        <p:spPr>
          <a:xfrm>
            <a:off x="10820128" y="2408110"/>
            <a:ext cx="856227" cy="3311652"/>
          </a:xfrm>
          <a:custGeom>
            <a:avLst/>
            <a:gdLst>
              <a:gd name="connsiteX0" fmla="*/ 0 w 856227"/>
              <a:gd name="connsiteY0" fmla="*/ 0 h 3311652"/>
              <a:gd name="connsiteX1" fmla="*/ 419551 w 856227"/>
              <a:gd name="connsiteY1" fmla="*/ 0 h 3311652"/>
              <a:gd name="connsiteX2" fmla="*/ 856227 w 856227"/>
              <a:gd name="connsiteY2" fmla="*/ 0 h 3311652"/>
              <a:gd name="connsiteX3" fmla="*/ 856227 w 856227"/>
              <a:gd name="connsiteY3" fmla="*/ 728563 h 3311652"/>
              <a:gd name="connsiteX4" fmla="*/ 856227 w 856227"/>
              <a:gd name="connsiteY4" fmla="*/ 1390894 h 3311652"/>
              <a:gd name="connsiteX5" fmla="*/ 856227 w 856227"/>
              <a:gd name="connsiteY5" fmla="*/ 1986991 h 3311652"/>
              <a:gd name="connsiteX6" fmla="*/ 856227 w 856227"/>
              <a:gd name="connsiteY6" fmla="*/ 2583089 h 3311652"/>
              <a:gd name="connsiteX7" fmla="*/ 856227 w 856227"/>
              <a:gd name="connsiteY7" fmla="*/ 3311652 h 3311652"/>
              <a:gd name="connsiteX8" fmla="*/ 428114 w 856227"/>
              <a:gd name="connsiteY8" fmla="*/ 3311652 h 3311652"/>
              <a:gd name="connsiteX9" fmla="*/ 0 w 856227"/>
              <a:gd name="connsiteY9" fmla="*/ 3311652 h 3311652"/>
              <a:gd name="connsiteX10" fmla="*/ 0 w 856227"/>
              <a:gd name="connsiteY10" fmla="*/ 2649322 h 3311652"/>
              <a:gd name="connsiteX11" fmla="*/ 0 w 856227"/>
              <a:gd name="connsiteY11" fmla="*/ 2020108 h 3311652"/>
              <a:gd name="connsiteX12" fmla="*/ 0 w 856227"/>
              <a:gd name="connsiteY12" fmla="*/ 1324661 h 3311652"/>
              <a:gd name="connsiteX13" fmla="*/ 0 w 856227"/>
              <a:gd name="connsiteY13" fmla="*/ 695447 h 3311652"/>
              <a:gd name="connsiteX14" fmla="*/ 0 w 856227"/>
              <a:gd name="connsiteY14" fmla="*/ 0 h 3311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856227" h="3311652" extrusionOk="0">
                <a:moveTo>
                  <a:pt x="0" y="0"/>
                </a:moveTo>
                <a:cubicBezTo>
                  <a:pt x="119923" y="14845"/>
                  <a:pt x="292768" y="18553"/>
                  <a:pt x="419551" y="0"/>
                </a:cubicBezTo>
                <a:cubicBezTo>
                  <a:pt x="546334" y="-18553"/>
                  <a:pt x="685587" y="8103"/>
                  <a:pt x="856227" y="0"/>
                </a:cubicBezTo>
                <a:cubicBezTo>
                  <a:pt x="890102" y="216103"/>
                  <a:pt x="843046" y="455551"/>
                  <a:pt x="856227" y="728563"/>
                </a:cubicBezTo>
                <a:cubicBezTo>
                  <a:pt x="869408" y="1001575"/>
                  <a:pt x="826226" y="1167680"/>
                  <a:pt x="856227" y="1390894"/>
                </a:cubicBezTo>
                <a:cubicBezTo>
                  <a:pt x="886228" y="1614108"/>
                  <a:pt x="828292" y="1723236"/>
                  <a:pt x="856227" y="1986991"/>
                </a:cubicBezTo>
                <a:cubicBezTo>
                  <a:pt x="884162" y="2250746"/>
                  <a:pt x="840939" y="2328961"/>
                  <a:pt x="856227" y="2583089"/>
                </a:cubicBezTo>
                <a:cubicBezTo>
                  <a:pt x="871515" y="2837217"/>
                  <a:pt x="845725" y="3016421"/>
                  <a:pt x="856227" y="3311652"/>
                </a:cubicBezTo>
                <a:cubicBezTo>
                  <a:pt x="763947" y="3293139"/>
                  <a:pt x="591666" y="3309767"/>
                  <a:pt x="428114" y="3311652"/>
                </a:cubicBezTo>
                <a:cubicBezTo>
                  <a:pt x="264562" y="3313537"/>
                  <a:pt x="98969" y="3318376"/>
                  <a:pt x="0" y="3311652"/>
                </a:cubicBezTo>
                <a:cubicBezTo>
                  <a:pt x="-7020" y="3102137"/>
                  <a:pt x="5008" y="2881956"/>
                  <a:pt x="0" y="2649322"/>
                </a:cubicBezTo>
                <a:cubicBezTo>
                  <a:pt x="-5008" y="2416688"/>
                  <a:pt x="-3329" y="2243732"/>
                  <a:pt x="0" y="2020108"/>
                </a:cubicBezTo>
                <a:cubicBezTo>
                  <a:pt x="3329" y="1796484"/>
                  <a:pt x="-20368" y="1556584"/>
                  <a:pt x="0" y="1324661"/>
                </a:cubicBezTo>
                <a:cubicBezTo>
                  <a:pt x="20368" y="1092738"/>
                  <a:pt x="20367" y="989525"/>
                  <a:pt x="0" y="695447"/>
                </a:cubicBezTo>
                <a:cubicBezTo>
                  <a:pt x="-20367" y="401369"/>
                  <a:pt x="-19826" y="194818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82ACDC5-4B07-A34A-8B80-AACED4273C8F}"/>
              </a:ext>
            </a:extLst>
          </p:cNvPr>
          <p:cNvSpPr/>
          <p:nvPr/>
        </p:nvSpPr>
        <p:spPr>
          <a:xfrm>
            <a:off x="2118439" y="1286553"/>
            <a:ext cx="208852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/>
              <a:t>R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Square:</a:t>
            </a:r>
            <a:r>
              <a:rPr lang="zh-CN" altLang="en-US" sz="2000" b="1" dirty="0"/>
              <a:t> </a:t>
            </a:r>
            <a:r>
              <a:rPr lang="en-US" sz="2000" b="1" dirty="0">
                <a:solidFill>
                  <a:schemeClr val="accent3"/>
                </a:solidFill>
              </a:rPr>
              <a:t>0.64004318</a:t>
            </a:r>
          </a:p>
          <a:p>
            <a:r>
              <a:rPr lang="en-US" sz="2000" b="1" dirty="0"/>
              <a:t>Adjusted R Square: </a:t>
            </a:r>
            <a:r>
              <a:rPr lang="en-US" sz="2000" b="1" dirty="0">
                <a:solidFill>
                  <a:schemeClr val="accent3"/>
                </a:solidFill>
              </a:rPr>
              <a:t>0.58466521</a:t>
            </a:r>
            <a:endParaRPr lang="en-US" sz="2000" b="1" dirty="0">
              <a:solidFill>
                <a:schemeClr val="accent3"/>
              </a:solidFill>
              <a:latin typeface="Calibri" panose="020F050202020403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85062D-E341-E64E-B320-14D7F82FCA71}"/>
              </a:ext>
            </a:extLst>
          </p:cNvPr>
          <p:cNvSpPr/>
          <p:nvPr/>
        </p:nvSpPr>
        <p:spPr>
          <a:xfrm>
            <a:off x="7995363" y="1286553"/>
            <a:ext cx="207819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dirty="0"/>
              <a:t>R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Square:</a:t>
            </a:r>
            <a:r>
              <a:rPr lang="zh-CN" altLang="en-US" sz="2000" b="1" dirty="0"/>
              <a:t> </a:t>
            </a:r>
            <a:r>
              <a:rPr lang="en-US" sz="2000" b="1" dirty="0">
                <a:solidFill>
                  <a:schemeClr val="accent3"/>
                </a:solidFill>
              </a:rPr>
              <a:t>0.47412648</a:t>
            </a:r>
          </a:p>
          <a:p>
            <a:r>
              <a:rPr lang="en-US" sz="2000" b="1" dirty="0"/>
              <a:t>Adjusted R Square: </a:t>
            </a:r>
            <a:r>
              <a:rPr lang="en-US" sz="2000" b="1" dirty="0">
                <a:solidFill>
                  <a:schemeClr val="accent3"/>
                </a:solidFill>
              </a:rPr>
              <a:t>0.39322286</a:t>
            </a:r>
            <a:endParaRPr lang="en-US" sz="2000" b="1" dirty="0">
              <a:solidFill>
                <a:schemeClr val="accent3"/>
              </a:solidFill>
              <a:latin typeface="Calibri" panose="020F050202020403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35BA1F7-11C7-FD4C-A155-CEDD1A11F8C0}"/>
              </a:ext>
            </a:extLst>
          </p:cNvPr>
          <p:cNvSpPr txBox="1">
            <a:spLocks/>
          </p:cNvSpPr>
          <p:nvPr/>
        </p:nvSpPr>
        <p:spPr>
          <a:xfrm>
            <a:off x="838200" y="160021"/>
            <a:ext cx="10515600" cy="83450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accent1"/>
                </a:solidFill>
                <a:latin typeface="+mn-lt"/>
              </a:rPr>
              <a:t>Browsing</a:t>
            </a:r>
            <a:r>
              <a:rPr lang="zh-CN" altLang="en-US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 dirty="0">
                <a:solidFill>
                  <a:schemeClr val="accent1"/>
                </a:solidFill>
                <a:latin typeface="+mn-lt"/>
              </a:rPr>
              <a:t>Experience</a:t>
            </a:r>
            <a:r>
              <a:rPr lang="zh-CN" altLang="en-US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 dirty="0">
                <a:solidFill>
                  <a:schemeClr val="accent1"/>
                </a:solidFill>
                <a:latin typeface="+mn-lt"/>
              </a:rPr>
              <a:t>on</a:t>
            </a:r>
            <a:r>
              <a:rPr lang="zh-CN" altLang="en-US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 dirty="0">
                <a:solidFill>
                  <a:schemeClr val="accent1"/>
                </a:solidFill>
                <a:latin typeface="+mn-lt"/>
              </a:rPr>
              <a:t>Instagram</a:t>
            </a:r>
            <a:r>
              <a:rPr lang="zh-CN" altLang="en-US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 dirty="0">
                <a:solidFill>
                  <a:schemeClr val="accent1"/>
                </a:solidFill>
                <a:latin typeface="+mn-lt"/>
              </a:rPr>
              <a:t>vs.</a:t>
            </a:r>
            <a:r>
              <a:rPr lang="zh-CN" altLang="en-US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 dirty="0">
                <a:solidFill>
                  <a:schemeClr val="accent1"/>
                </a:solidFill>
                <a:latin typeface="+mn-lt"/>
              </a:rPr>
              <a:t>YouTube</a:t>
            </a:r>
            <a:endParaRPr lang="en-US" b="1" dirty="0">
              <a:solidFill>
                <a:schemeClr val="accent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85051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798FE0E0-D95D-46EF-A375-475D4DB0E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hand holding a cell phone&#10;&#10;Description automatically generated">
            <a:extLst>
              <a:ext uri="{FF2B5EF4-FFF2-40B4-BE49-F238E27FC236}">
                <a16:creationId xmlns:a16="http://schemas.microsoft.com/office/drawing/2014/main" id="{BD7871EC-49F5-4943-9A18-E2C2786DE9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034" r="-1" b="22702"/>
          <a:stretch/>
        </p:blipFill>
        <p:spPr>
          <a:xfrm>
            <a:off x="-32427" y="0"/>
            <a:ext cx="12188931" cy="6857989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D503E11D-D7FB-44ED-80F1-8CDAD7A9A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7219D48-40DB-FB40-BD72-84559547B6B8}"/>
              </a:ext>
            </a:extLst>
          </p:cNvPr>
          <p:cNvSpPr txBox="1">
            <a:spLocks/>
          </p:cNvSpPr>
          <p:nvPr/>
        </p:nvSpPr>
        <p:spPr>
          <a:xfrm>
            <a:off x="640080" y="640080"/>
            <a:ext cx="10235066" cy="3566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CN" sz="5400" b="1" dirty="0">
                <a:solidFill>
                  <a:schemeClr val="bg1"/>
                </a:solidFill>
              </a:rPr>
              <a:t>Part 3.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CN" sz="5400" b="1" dirty="0">
                <a:solidFill>
                  <a:schemeClr val="bg1"/>
                </a:solidFill>
              </a:rPr>
              <a:t>Ad Exploration and</a:t>
            </a:r>
            <a:r>
              <a:rPr lang="zh-CN" altLang="en-US" sz="5400" b="1" dirty="0">
                <a:solidFill>
                  <a:schemeClr val="bg1"/>
                </a:solidFill>
              </a:rPr>
              <a:t> </a:t>
            </a:r>
            <a:endParaRPr lang="en-US" altLang="zh-CN" sz="5400" b="1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altLang="zh-CN" sz="5400" b="1" dirty="0">
                <a:solidFill>
                  <a:schemeClr val="bg1"/>
                </a:solidFill>
              </a:rPr>
              <a:t>Influence</a:t>
            </a:r>
            <a:r>
              <a:rPr lang="zh-CN" altLang="en-US" sz="5400" b="1" dirty="0">
                <a:solidFill>
                  <a:schemeClr val="bg1"/>
                </a:solidFill>
              </a:rPr>
              <a:t> </a:t>
            </a:r>
            <a:r>
              <a:rPr lang="en-US" altLang="zh-CN" sz="5400" b="1" dirty="0">
                <a:solidFill>
                  <a:schemeClr val="bg1"/>
                </a:solidFill>
              </a:rPr>
              <a:t>on</a:t>
            </a:r>
            <a:r>
              <a:rPr lang="zh-CN" altLang="en-US" sz="5400" b="1" dirty="0">
                <a:solidFill>
                  <a:schemeClr val="bg1"/>
                </a:solidFill>
              </a:rPr>
              <a:t> </a:t>
            </a:r>
            <a:r>
              <a:rPr lang="en-US" altLang="zh-CN" sz="5400" b="1" dirty="0">
                <a:solidFill>
                  <a:schemeClr val="bg1"/>
                </a:solidFill>
              </a:rPr>
              <a:t>Buying</a:t>
            </a:r>
            <a:r>
              <a:rPr lang="zh-CN" altLang="en-US" sz="5400" b="1" dirty="0">
                <a:solidFill>
                  <a:schemeClr val="bg1"/>
                </a:solidFill>
              </a:rPr>
              <a:t> </a:t>
            </a:r>
            <a:r>
              <a:rPr lang="en-US" altLang="zh-CN" sz="5400" b="1" dirty="0">
                <a:solidFill>
                  <a:schemeClr val="bg1"/>
                </a:solidFill>
              </a:rPr>
              <a:t>Decision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47" name="Rectangle 6">
            <a:extLst>
              <a:ext uri="{FF2B5EF4-FFF2-40B4-BE49-F238E27FC236}">
                <a16:creationId xmlns:a16="http://schemas.microsoft.com/office/drawing/2014/main" id="{2D82A42F-AEBE-4065-9792-036A904D8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9646" y="4409267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BD374A"/>
          </a:solidFill>
          <a:ln w="38100" cap="rnd">
            <a:solidFill>
              <a:srgbClr val="BD374A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433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picture containing indoor, table, wooden, sitting&#10;&#10;Description automatically generated">
            <a:extLst>
              <a:ext uri="{FF2B5EF4-FFF2-40B4-BE49-F238E27FC236}">
                <a16:creationId xmlns:a16="http://schemas.microsoft.com/office/drawing/2014/main" id="{3F28BFD5-76E4-A544-A7F0-CA9E8A110F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7984" b="36780"/>
          <a:stretch/>
        </p:blipFill>
        <p:spPr>
          <a:xfrm>
            <a:off x="0" y="1023077"/>
            <a:ext cx="12192000" cy="2051108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C26F6974-C954-2C4C-BCE0-2B47C45B60EA}"/>
              </a:ext>
            </a:extLst>
          </p:cNvPr>
          <p:cNvSpPr txBox="1">
            <a:spLocks/>
          </p:cNvSpPr>
          <p:nvPr/>
        </p:nvSpPr>
        <p:spPr>
          <a:xfrm>
            <a:off x="838200" y="160021"/>
            <a:ext cx="10515600" cy="83450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accent1"/>
                </a:solidFill>
                <a:latin typeface="+mn-lt"/>
              </a:rPr>
              <a:t>Introduction</a:t>
            </a:r>
            <a:endParaRPr lang="en-US" b="1" dirty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5CDA4B4-7640-4547-9235-FCD9453DF310}"/>
              </a:ext>
            </a:extLst>
          </p:cNvPr>
          <p:cNvSpPr/>
          <p:nvPr/>
        </p:nvSpPr>
        <p:spPr>
          <a:xfrm>
            <a:off x="0" y="1023077"/>
            <a:ext cx="12192000" cy="2051108"/>
          </a:xfrm>
          <a:prstGeom prst="rect">
            <a:avLst/>
          </a:prstGeom>
          <a:solidFill>
            <a:schemeClr val="bg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组合 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64F0B213-1146-5049-B770-F9A9E4E022B8}"/>
              </a:ext>
            </a:extLst>
          </p:cNvPr>
          <p:cNvGrpSpPr>
            <a:grpSpLocks noChangeAspect="1"/>
          </p:cNvGrpSpPr>
          <p:nvPr/>
        </p:nvGrpSpPr>
        <p:grpSpPr>
          <a:xfrm>
            <a:off x="670717" y="2970530"/>
            <a:ext cx="10850564" cy="3727449"/>
            <a:chOff x="669923" y="2774154"/>
            <a:chExt cx="10850564" cy="3727449"/>
          </a:xfrm>
        </p:grpSpPr>
        <p:sp>
          <p:nvSpPr>
            <p:cNvPr id="15" name="íśḷiḍé">
              <a:extLst>
                <a:ext uri="{FF2B5EF4-FFF2-40B4-BE49-F238E27FC236}">
                  <a16:creationId xmlns:a16="http://schemas.microsoft.com/office/drawing/2014/main" id="{596EB2C0-A9E2-8A4D-82FD-010D06878D02}"/>
                </a:ext>
              </a:extLst>
            </p:cNvPr>
            <p:cNvSpPr/>
            <p:nvPr/>
          </p:nvSpPr>
          <p:spPr bwMode="auto">
            <a:xfrm>
              <a:off x="669923" y="6091913"/>
              <a:ext cx="10850563" cy="409690"/>
            </a:xfrm>
            <a:prstGeom prst="roundRect">
              <a:avLst>
                <a:gd name="adj" fmla="val 0"/>
              </a:avLst>
            </a:prstGeom>
            <a:solidFill>
              <a:schemeClr val="tx2">
                <a:lumMod val="20000"/>
                <a:lumOff val="80000"/>
              </a:schemeClr>
            </a:solidFill>
            <a:ln w="3175">
              <a:noFill/>
              <a:round/>
              <a:headEnd/>
              <a:tailEnd/>
            </a:ln>
            <a:effectLst/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zh-CN" altLang="en-US" sz="1400" b="1" dirty="0"/>
            </a:p>
          </p:txBody>
        </p:sp>
        <p:sp>
          <p:nvSpPr>
            <p:cNvPr id="7" name="i$ľíḋe">
              <a:extLst>
                <a:ext uri="{FF2B5EF4-FFF2-40B4-BE49-F238E27FC236}">
                  <a16:creationId xmlns:a16="http://schemas.microsoft.com/office/drawing/2014/main" id="{C727C288-EA20-0C4C-A601-C3DBEAAAB8BC}"/>
                </a:ext>
              </a:extLst>
            </p:cNvPr>
            <p:cNvSpPr/>
            <p:nvPr/>
          </p:nvSpPr>
          <p:spPr bwMode="auto">
            <a:xfrm>
              <a:off x="669924" y="2774154"/>
              <a:ext cx="10850563" cy="409690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3175">
              <a:noFill/>
              <a:round/>
              <a:headEnd/>
              <a:tailEnd/>
            </a:ln>
            <a:effectLst>
              <a:outerShdw dist="50800" dir="16200000" rotWithShape="0">
                <a:schemeClr val="tx1">
                  <a:alpha val="27000"/>
                </a:schemeClr>
              </a:outerShdw>
            </a:effectLst>
          </p:spPr>
          <p:txBody>
            <a:bodyPr vert="horz" wrap="none" lIns="91440" tIns="45720" rIns="91440" bIns="45720" numCol="1" rtlCol="0" anchor="ctr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ïṡ1ïḓe">
              <a:extLst>
                <a:ext uri="{FF2B5EF4-FFF2-40B4-BE49-F238E27FC236}">
                  <a16:creationId xmlns:a16="http://schemas.microsoft.com/office/drawing/2014/main" id="{178E790A-F390-A84B-81D7-AF6CFA5E034E}"/>
                </a:ext>
              </a:extLst>
            </p:cNvPr>
            <p:cNvSpPr/>
            <p:nvPr/>
          </p:nvSpPr>
          <p:spPr bwMode="auto">
            <a:xfrm>
              <a:off x="816563" y="3232623"/>
              <a:ext cx="3103588" cy="31632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fontAlgn="base"/>
              <a:r>
                <a:rPr lang="en-US" sz="2000" dirty="0">
                  <a:solidFill>
                    <a:srgbClr val="000000"/>
                  </a:solidFill>
                </a:rPr>
                <a:t>Our</a:t>
              </a:r>
              <a:r>
                <a:rPr lang="en-US" sz="2000" b="1" dirty="0">
                  <a:solidFill>
                    <a:srgbClr val="000000"/>
                  </a:solidFill>
                </a:rPr>
                <a:t> goal </a:t>
              </a:r>
              <a:r>
                <a:rPr lang="en-US" sz="2000" dirty="0">
                  <a:solidFill>
                    <a:srgbClr val="000000"/>
                  </a:solidFill>
                </a:rPr>
                <a:t>for this project was to understand consumer’s attitudes towards online ads, specifically on social media platforms</a:t>
              </a:r>
            </a:p>
            <a:p>
              <a:pPr marL="285761" indent="-285750" fontAlgn="base">
                <a:buFont typeface="Arial" panose="020B0604020202020204" pitchFamily="34" charset="0"/>
                <a:buChar char="•"/>
              </a:pPr>
              <a:r>
                <a:rPr lang="en-US" sz="2000" dirty="0"/>
                <a:t>We also wanted to discover if/how these ads influence consumers to explore brands/services and make purchases</a:t>
              </a:r>
              <a:endParaRPr lang="zh-CN" altLang="en-US" sz="2000" dirty="0"/>
            </a:p>
          </p:txBody>
        </p:sp>
        <p:sp>
          <p:nvSpPr>
            <p:cNvPr id="9" name="íṧļïďé">
              <a:extLst>
                <a:ext uri="{FF2B5EF4-FFF2-40B4-BE49-F238E27FC236}">
                  <a16:creationId xmlns:a16="http://schemas.microsoft.com/office/drawing/2014/main" id="{33C3D00F-0A56-DA4C-B7F3-1D8D5F5BBFFF}"/>
                </a:ext>
              </a:extLst>
            </p:cNvPr>
            <p:cNvSpPr/>
            <p:nvPr/>
          </p:nvSpPr>
          <p:spPr bwMode="auto">
            <a:xfrm>
              <a:off x="4543409" y="3279000"/>
              <a:ext cx="3103588" cy="13832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fontAlgn="base"/>
              <a:r>
                <a:rPr lang="en-US" sz="2000" dirty="0"/>
                <a:t>Why social media?</a:t>
              </a:r>
            </a:p>
            <a:p>
              <a:pPr marL="285750" indent="-285750" fontAlgn="base">
                <a:buFont typeface="Arial" panose="020B0604020202020204" pitchFamily="34" charset="0"/>
                <a:buChar char="•"/>
              </a:pPr>
              <a:r>
                <a:rPr lang="en-US" sz="2000" dirty="0"/>
                <a:t>More than half of the global population use social media actively</a:t>
              </a:r>
            </a:p>
            <a:p>
              <a:pPr marL="285750" indent="-285750" fontAlgn="base">
                <a:buFont typeface="Arial" panose="020B0604020202020204" pitchFamily="34" charset="0"/>
                <a:buChar char="•"/>
              </a:pPr>
              <a:r>
                <a:rPr lang="en-US" sz="2000" dirty="0"/>
                <a:t>Social media continues to be a prime marketing channel across many industries</a:t>
              </a:r>
            </a:p>
            <a:p>
              <a:pPr marL="285750" indent="-285750" fontAlgn="base">
                <a:buFont typeface="Arial" panose="020B0604020202020204" pitchFamily="34" charset="0"/>
                <a:buChar char="•"/>
              </a:pPr>
              <a:r>
                <a:rPr lang="en-US" sz="2000" dirty="0"/>
                <a:t>Our focus would be on one of the two largest platforms: Instagram &amp; YouTube</a:t>
              </a:r>
            </a:p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endParaRPr lang="zh-CN" altLang="en-US" sz="2000" dirty="0"/>
            </a:p>
          </p:txBody>
        </p:sp>
        <p:sp>
          <p:nvSpPr>
            <p:cNvPr id="10" name="íṣḷiḋe">
              <a:extLst>
                <a:ext uri="{FF2B5EF4-FFF2-40B4-BE49-F238E27FC236}">
                  <a16:creationId xmlns:a16="http://schemas.microsoft.com/office/drawing/2014/main" id="{7B0477AD-E6C7-0249-9443-D56E33543F94}"/>
                </a:ext>
              </a:extLst>
            </p:cNvPr>
            <p:cNvSpPr/>
            <p:nvPr/>
          </p:nvSpPr>
          <p:spPr bwMode="auto">
            <a:xfrm>
              <a:off x="8268413" y="3232623"/>
              <a:ext cx="3103588" cy="2758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fontAlgn="base"/>
              <a:r>
                <a:rPr lang="en-US" sz="2000" dirty="0">
                  <a:solidFill>
                    <a:srgbClr val="000000"/>
                  </a:solidFill>
                </a:rPr>
                <a:t>Finally, insights from this analysis could reveal</a:t>
              </a:r>
            </a:p>
            <a:p>
              <a:pPr fontAlgn="base"/>
              <a:endParaRPr lang="en-US" sz="2000" dirty="0">
                <a:solidFill>
                  <a:srgbClr val="000000"/>
                </a:solidFill>
              </a:endParaRPr>
            </a:p>
            <a:p>
              <a:pPr marL="285761" indent="-285750" fontAlgn="base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rgbClr val="000000"/>
                  </a:solidFill>
                </a:rPr>
                <a:t>How best  to position their ads</a:t>
              </a:r>
            </a:p>
            <a:p>
              <a:pPr marL="285761" indent="-285750" fontAlgn="base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rgbClr val="000000"/>
                  </a:solidFill>
                </a:rPr>
                <a:t>The best target audience for their products</a:t>
              </a:r>
            </a:p>
            <a:p>
              <a:pPr marL="285761" indent="-285750" fontAlgn="base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rgbClr val="000000"/>
                  </a:solidFill>
                </a:rPr>
                <a:t>Preferred ad designs</a:t>
              </a:r>
            </a:p>
            <a:p>
              <a:pPr marL="285761" indent="-285750" fontAlgn="base">
                <a:buFont typeface="Arial" panose="020B0604020202020204" pitchFamily="34" charset="0"/>
                <a:buChar char="•"/>
              </a:pPr>
              <a:r>
                <a:rPr lang="en-US" sz="2000" dirty="0">
                  <a:solidFill>
                    <a:srgbClr val="000000"/>
                  </a:solidFill>
                </a:rPr>
                <a:t>Attitudes towards personalization and ad volume,  and much more….</a:t>
              </a:r>
            </a:p>
            <a:p>
              <a:pPr algn="ctr">
                <a:lnSpc>
                  <a:spcPct val="150000"/>
                </a:lnSpc>
                <a:spcBef>
                  <a:spcPct val="0"/>
                </a:spcBef>
              </a:pPr>
              <a:endParaRPr lang="zh-CN" altLang="en-US" sz="1100" b="1" dirty="0"/>
            </a:p>
          </p:txBody>
        </p:sp>
        <p:grpSp>
          <p:nvGrpSpPr>
            <p:cNvPr id="14" name="iŝľíḓé">
              <a:extLst>
                <a:ext uri="{FF2B5EF4-FFF2-40B4-BE49-F238E27FC236}">
                  <a16:creationId xmlns:a16="http://schemas.microsoft.com/office/drawing/2014/main" id="{9A22C5C3-D56B-9D44-88E1-5785EF054A9B}"/>
                </a:ext>
              </a:extLst>
            </p:cNvPr>
            <p:cNvGrpSpPr/>
            <p:nvPr/>
          </p:nvGrpSpPr>
          <p:grpSpPr>
            <a:xfrm>
              <a:off x="4231782" y="2774154"/>
              <a:ext cx="3725925" cy="3727449"/>
              <a:chOff x="4231782" y="2774154"/>
              <a:chExt cx="3725925" cy="3199582"/>
            </a:xfrm>
          </p:grpSpPr>
          <p:cxnSp>
            <p:nvCxnSpPr>
              <p:cNvPr id="16" name="直接连接符 18">
                <a:extLst>
                  <a:ext uri="{FF2B5EF4-FFF2-40B4-BE49-F238E27FC236}">
                    <a16:creationId xmlns:a16="http://schemas.microsoft.com/office/drawing/2014/main" id="{1A90C12C-94E1-AE48-B894-82119D899E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31782" y="2774154"/>
                <a:ext cx="0" cy="3199582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9">
                <a:extLst>
                  <a:ext uri="{FF2B5EF4-FFF2-40B4-BE49-F238E27FC236}">
                    <a16:creationId xmlns:a16="http://schemas.microsoft.com/office/drawing/2014/main" id="{2D49DA2C-4A80-F940-A4A5-9689D886CE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957707" y="2774154"/>
                <a:ext cx="0" cy="3199582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4" name="mountains_321495">
            <a:extLst>
              <a:ext uri="{FF2B5EF4-FFF2-40B4-BE49-F238E27FC236}">
                <a16:creationId xmlns:a16="http://schemas.microsoft.com/office/drawing/2014/main" id="{37CEE04D-3F23-264B-BD3B-803BCABD8F0E}"/>
              </a:ext>
            </a:extLst>
          </p:cNvPr>
          <p:cNvSpPr>
            <a:spLocks noChangeAspect="1"/>
          </p:cNvSpPr>
          <p:nvPr/>
        </p:nvSpPr>
        <p:spPr>
          <a:xfrm>
            <a:off x="2133139" y="2970531"/>
            <a:ext cx="468018" cy="389020"/>
          </a:xfrm>
          <a:custGeom>
            <a:avLst/>
            <a:gdLst>
              <a:gd name="T0" fmla="*/ 372171 w 604011"/>
              <a:gd name="T1" fmla="*/ 372171 w 604011"/>
              <a:gd name="T2" fmla="*/ 372171 w 604011"/>
              <a:gd name="T3" fmla="*/ 372171 w 604011"/>
              <a:gd name="T4" fmla="*/ 372171 w 604011"/>
              <a:gd name="T5" fmla="*/ 372171 w 604011"/>
              <a:gd name="T6" fmla="*/ 372171 w 604011"/>
              <a:gd name="T7" fmla="*/ 372171 w 604011"/>
              <a:gd name="T8" fmla="*/ 372171 w 604011"/>
              <a:gd name="T9" fmla="*/ 372171 w 604011"/>
              <a:gd name="T10" fmla="*/ 372171 w 604011"/>
              <a:gd name="T11" fmla="*/ 372171 w 604011"/>
              <a:gd name="T12" fmla="*/ 372171 w 604011"/>
              <a:gd name="T13" fmla="*/ 372171 w 604011"/>
              <a:gd name="T14" fmla="*/ 372171 w 604011"/>
              <a:gd name="T15" fmla="*/ 372171 w 604011"/>
              <a:gd name="T16" fmla="*/ 372171 w 604011"/>
              <a:gd name="T17" fmla="*/ 372171 w 604011"/>
              <a:gd name="T18" fmla="*/ 372171 w 604011"/>
              <a:gd name="T19" fmla="*/ 372171 w 604011"/>
              <a:gd name="T20" fmla="*/ 372171 w 604011"/>
              <a:gd name="T21" fmla="*/ 372171 w 604011"/>
              <a:gd name="T22" fmla="*/ 372171 w 604011"/>
              <a:gd name="T23" fmla="*/ 372171 w 604011"/>
              <a:gd name="T24" fmla="*/ 372171 w 604011"/>
              <a:gd name="T25" fmla="*/ 372171 w 604011"/>
              <a:gd name="T26" fmla="*/ 372171 w 604011"/>
              <a:gd name="T27" fmla="*/ 372171 w 604011"/>
              <a:gd name="T28" fmla="*/ 372171 w 604011"/>
              <a:gd name="T29" fmla="*/ 372171 w 604011"/>
              <a:gd name="T30" fmla="*/ 372171 w 604011"/>
              <a:gd name="T31" fmla="*/ 372171 w 604011"/>
              <a:gd name="T32" fmla="*/ 372171 w 604011"/>
              <a:gd name="T33" fmla="*/ 372171 w 604011"/>
              <a:gd name="T34" fmla="*/ 372171 w 604011"/>
              <a:gd name="T35" fmla="*/ 372171 w 604011"/>
              <a:gd name="T36" fmla="*/ 372171 w 604011"/>
              <a:gd name="T37" fmla="*/ 372171 w 604011"/>
              <a:gd name="T38" fmla="*/ 372171 w 604011"/>
              <a:gd name="T39" fmla="*/ 372171 w 604011"/>
              <a:gd name="T40" fmla="*/ 372171 w 604011"/>
              <a:gd name="T41" fmla="*/ 372171 w 604011"/>
              <a:gd name="T42" fmla="*/ 372171 w 604011"/>
              <a:gd name="T43" fmla="*/ 372171 w 604011"/>
              <a:gd name="T44" fmla="*/ 372171 w 604011"/>
              <a:gd name="T45" fmla="*/ 372171 w 604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6698" h="5575">
                <a:moveTo>
                  <a:pt x="6656" y="5191"/>
                </a:moveTo>
                <a:lnTo>
                  <a:pt x="4423" y="725"/>
                </a:lnTo>
                <a:cubicBezTo>
                  <a:pt x="4366" y="625"/>
                  <a:pt x="4266" y="568"/>
                  <a:pt x="4167" y="568"/>
                </a:cubicBezTo>
                <a:cubicBezTo>
                  <a:pt x="4053" y="568"/>
                  <a:pt x="3954" y="625"/>
                  <a:pt x="3911" y="725"/>
                </a:cubicBezTo>
                <a:lnTo>
                  <a:pt x="3442" y="1664"/>
                </a:lnTo>
                <a:lnTo>
                  <a:pt x="2773" y="170"/>
                </a:lnTo>
                <a:cubicBezTo>
                  <a:pt x="2730" y="71"/>
                  <a:pt x="2631" y="0"/>
                  <a:pt x="2517" y="0"/>
                </a:cubicBezTo>
                <a:cubicBezTo>
                  <a:pt x="2403" y="0"/>
                  <a:pt x="2304" y="71"/>
                  <a:pt x="2261" y="170"/>
                </a:cubicBezTo>
                <a:lnTo>
                  <a:pt x="42" y="5176"/>
                </a:lnTo>
                <a:cubicBezTo>
                  <a:pt x="0" y="5262"/>
                  <a:pt x="0" y="5361"/>
                  <a:pt x="57" y="5447"/>
                </a:cubicBezTo>
                <a:cubicBezTo>
                  <a:pt x="99" y="5532"/>
                  <a:pt x="185" y="5575"/>
                  <a:pt x="284" y="5575"/>
                </a:cubicBezTo>
                <a:lnTo>
                  <a:pt x="6400" y="5575"/>
                </a:lnTo>
                <a:cubicBezTo>
                  <a:pt x="6499" y="5575"/>
                  <a:pt x="6585" y="5546"/>
                  <a:pt x="6642" y="5461"/>
                </a:cubicBezTo>
                <a:cubicBezTo>
                  <a:pt x="6698" y="5376"/>
                  <a:pt x="6698" y="5276"/>
                  <a:pt x="6656" y="5191"/>
                </a:cubicBezTo>
                <a:close/>
                <a:moveTo>
                  <a:pt x="711" y="5020"/>
                </a:moveTo>
                <a:lnTo>
                  <a:pt x="2517" y="967"/>
                </a:lnTo>
                <a:lnTo>
                  <a:pt x="4323" y="5020"/>
                </a:lnTo>
                <a:lnTo>
                  <a:pt x="711" y="5020"/>
                </a:lnTo>
                <a:close/>
                <a:moveTo>
                  <a:pt x="4921" y="5006"/>
                </a:moveTo>
                <a:lnTo>
                  <a:pt x="3726" y="2318"/>
                </a:lnTo>
                <a:lnTo>
                  <a:pt x="4167" y="1450"/>
                </a:lnTo>
                <a:lnTo>
                  <a:pt x="5945" y="5006"/>
                </a:lnTo>
                <a:lnTo>
                  <a:pt x="4921" y="500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shopping-cart_181652">
            <a:extLst>
              <a:ext uri="{FF2B5EF4-FFF2-40B4-BE49-F238E27FC236}">
                <a16:creationId xmlns:a16="http://schemas.microsoft.com/office/drawing/2014/main" id="{D03EC8EA-FD68-5848-8F7D-BF1AA0EEF5B6}"/>
              </a:ext>
            </a:extLst>
          </p:cNvPr>
          <p:cNvSpPr>
            <a:spLocks noChangeAspect="1"/>
          </p:cNvSpPr>
          <p:nvPr/>
        </p:nvSpPr>
        <p:spPr>
          <a:xfrm>
            <a:off x="5904236" y="3008575"/>
            <a:ext cx="383523" cy="387788"/>
          </a:xfrm>
          <a:custGeom>
            <a:avLst/>
            <a:gdLst>
              <a:gd name="connsiteX0" fmla="*/ 509259 w 596560"/>
              <a:gd name="connsiteY0" fmla="*/ 508519 h 603193"/>
              <a:gd name="connsiteX1" fmla="*/ 485791 w 596560"/>
              <a:gd name="connsiteY1" fmla="*/ 531953 h 603193"/>
              <a:gd name="connsiteX2" fmla="*/ 509259 w 596560"/>
              <a:gd name="connsiteY2" fmla="*/ 555622 h 603193"/>
              <a:gd name="connsiteX3" fmla="*/ 532962 w 596560"/>
              <a:gd name="connsiteY3" fmla="*/ 531953 h 603193"/>
              <a:gd name="connsiteX4" fmla="*/ 509259 w 596560"/>
              <a:gd name="connsiteY4" fmla="*/ 508519 h 603193"/>
              <a:gd name="connsiteX5" fmla="*/ 157471 w 596560"/>
              <a:gd name="connsiteY5" fmla="*/ 508519 h 603193"/>
              <a:gd name="connsiteX6" fmla="*/ 133768 w 596560"/>
              <a:gd name="connsiteY6" fmla="*/ 531953 h 603193"/>
              <a:gd name="connsiteX7" fmla="*/ 157471 w 596560"/>
              <a:gd name="connsiteY7" fmla="*/ 555622 h 603193"/>
              <a:gd name="connsiteX8" fmla="*/ 181174 w 596560"/>
              <a:gd name="connsiteY8" fmla="*/ 531953 h 603193"/>
              <a:gd name="connsiteX9" fmla="*/ 157471 w 596560"/>
              <a:gd name="connsiteY9" fmla="*/ 508519 h 603193"/>
              <a:gd name="connsiteX10" fmla="*/ 333493 w 596560"/>
              <a:gd name="connsiteY10" fmla="*/ 76140 h 603193"/>
              <a:gd name="connsiteX11" fmla="*/ 357194 w 596560"/>
              <a:gd name="connsiteY11" fmla="*/ 99807 h 603193"/>
              <a:gd name="connsiteX12" fmla="*/ 357194 w 596560"/>
              <a:gd name="connsiteY12" fmla="*/ 249309 h 603193"/>
              <a:gd name="connsiteX13" fmla="*/ 409288 w 596560"/>
              <a:gd name="connsiteY13" fmla="*/ 197288 h 603193"/>
              <a:gd name="connsiteX14" fmla="*/ 443080 w 596560"/>
              <a:gd name="connsiteY14" fmla="*/ 197288 h 603193"/>
              <a:gd name="connsiteX15" fmla="*/ 443080 w 596560"/>
              <a:gd name="connsiteY15" fmla="*/ 230797 h 603193"/>
              <a:gd name="connsiteX16" fmla="*/ 350154 w 596560"/>
              <a:gd name="connsiteY16" fmla="*/ 323357 h 603193"/>
              <a:gd name="connsiteX17" fmla="*/ 347338 w 596560"/>
              <a:gd name="connsiteY17" fmla="*/ 325935 h 603193"/>
              <a:gd name="connsiteX18" fmla="*/ 333493 w 596560"/>
              <a:gd name="connsiteY18" fmla="*/ 330387 h 603193"/>
              <a:gd name="connsiteX19" fmla="*/ 319413 w 596560"/>
              <a:gd name="connsiteY19" fmla="*/ 325700 h 603193"/>
              <a:gd name="connsiteX20" fmla="*/ 316597 w 596560"/>
              <a:gd name="connsiteY20" fmla="*/ 323357 h 603193"/>
              <a:gd name="connsiteX21" fmla="*/ 223906 w 596560"/>
              <a:gd name="connsiteY21" fmla="*/ 230797 h 603193"/>
              <a:gd name="connsiteX22" fmla="*/ 223906 w 596560"/>
              <a:gd name="connsiteY22" fmla="*/ 197288 h 603193"/>
              <a:gd name="connsiteX23" fmla="*/ 257462 w 596560"/>
              <a:gd name="connsiteY23" fmla="*/ 197288 h 603193"/>
              <a:gd name="connsiteX24" fmla="*/ 309557 w 596560"/>
              <a:gd name="connsiteY24" fmla="*/ 249309 h 603193"/>
              <a:gd name="connsiteX25" fmla="*/ 309557 w 596560"/>
              <a:gd name="connsiteY25" fmla="*/ 99807 h 603193"/>
              <a:gd name="connsiteX26" fmla="*/ 333493 w 596560"/>
              <a:gd name="connsiteY26" fmla="*/ 76140 h 603193"/>
              <a:gd name="connsiteX27" fmla="*/ 0 w 596560"/>
              <a:gd name="connsiteY27" fmla="*/ 0 h 603193"/>
              <a:gd name="connsiteX28" fmla="*/ 109361 w 596560"/>
              <a:gd name="connsiteY28" fmla="*/ 0 h 603193"/>
              <a:gd name="connsiteX29" fmla="*/ 145972 w 596560"/>
              <a:gd name="connsiteY29" fmla="*/ 212547 h 603193"/>
              <a:gd name="connsiteX30" fmla="*/ 177419 w 596560"/>
              <a:gd name="connsiteY30" fmla="*/ 386193 h 603193"/>
              <a:gd name="connsiteX31" fmla="*/ 506677 w 596560"/>
              <a:gd name="connsiteY31" fmla="*/ 386193 h 603193"/>
              <a:gd name="connsiteX32" fmla="*/ 550093 w 596560"/>
              <a:gd name="connsiteY32" fmla="*/ 197315 h 603193"/>
              <a:gd name="connsiteX33" fmla="*/ 596560 w 596560"/>
              <a:gd name="connsiteY33" fmla="*/ 208095 h 603193"/>
              <a:gd name="connsiteX34" fmla="*/ 544696 w 596560"/>
              <a:gd name="connsiteY34" fmla="*/ 433530 h 603193"/>
              <a:gd name="connsiteX35" fmla="*/ 187745 w 596560"/>
              <a:gd name="connsiteY35" fmla="*/ 433530 h 603193"/>
              <a:gd name="connsiteX36" fmla="*/ 194551 w 596560"/>
              <a:gd name="connsiteY36" fmla="*/ 460948 h 603193"/>
              <a:gd name="connsiteX37" fmla="*/ 509259 w 596560"/>
              <a:gd name="connsiteY37" fmla="*/ 460948 h 603193"/>
              <a:gd name="connsiteX38" fmla="*/ 580602 w 596560"/>
              <a:gd name="connsiteY38" fmla="*/ 531953 h 603193"/>
              <a:gd name="connsiteX39" fmla="*/ 509259 w 596560"/>
              <a:gd name="connsiteY39" fmla="*/ 603193 h 603193"/>
              <a:gd name="connsiteX40" fmla="*/ 438150 w 596560"/>
              <a:gd name="connsiteY40" fmla="*/ 531953 h 603193"/>
              <a:gd name="connsiteX41" fmla="*/ 442140 w 596560"/>
              <a:gd name="connsiteY41" fmla="*/ 508519 h 603193"/>
              <a:gd name="connsiteX42" fmla="*/ 224590 w 596560"/>
              <a:gd name="connsiteY42" fmla="*/ 508519 h 603193"/>
              <a:gd name="connsiteX43" fmla="*/ 228815 w 596560"/>
              <a:gd name="connsiteY43" fmla="*/ 531953 h 603193"/>
              <a:gd name="connsiteX44" fmla="*/ 157471 w 596560"/>
              <a:gd name="connsiteY44" fmla="*/ 603193 h 603193"/>
              <a:gd name="connsiteX45" fmla="*/ 86128 w 596560"/>
              <a:gd name="connsiteY45" fmla="*/ 531953 h 603193"/>
              <a:gd name="connsiteX46" fmla="*/ 145737 w 596560"/>
              <a:gd name="connsiteY46" fmla="*/ 461886 h 603193"/>
              <a:gd name="connsiteX47" fmla="*/ 138931 w 596560"/>
              <a:gd name="connsiteY47" fmla="*/ 433530 h 603193"/>
              <a:gd name="connsiteX48" fmla="*/ 137523 w 596560"/>
              <a:gd name="connsiteY48" fmla="*/ 433530 h 603193"/>
              <a:gd name="connsiteX49" fmla="*/ 86362 w 596560"/>
              <a:gd name="connsiteY49" fmla="*/ 151618 h 603193"/>
              <a:gd name="connsiteX50" fmla="*/ 87067 w 596560"/>
              <a:gd name="connsiteY50" fmla="*/ 151384 h 603193"/>
              <a:gd name="connsiteX51" fmla="*/ 69231 w 596560"/>
              <a:gd name="connsiteY51" fmla="*/ 47571 h 603193"/>
              <a:gd name="connsiteX52" fmla="*/ 0 w 596560"/>
              <a:gd name="connsiteY52" fmla="*/ 47571 h 60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596560" h="603193">
                <a:moveTo>
                  <a:pt x="509259" y="508519"/>
                </a:moveTo>
                <a:cubicBezTo>
                  <a:pt x="496351" y="508519"/>
                  <a:pt x="485791" y="519065"/>
                  <a:pt x="485791" y="531953"/>
                </a:cubicBezTo>
                <a:cubicBezTo>
                  <a:pt x="485791" y="545077"/>
                  <a:pt x="496351" y="555622"/>
                  <a:pt x="509259" y="555622"/>
                </a:cubicBezTo>
                <a:cubicBezTo>
                  <a:pt x="522401" y="555622"/>
                  <a:pt x="532962" y="545077"/>
                  <a:pt x="532962" y="531953"/>
                </a:cubicBezTo>
                <a:cubicBezTo>
                  <a:pt x="532962" y="519065"/>
                  <a:pt x="522401" y="508519"/>
                  <a:pt x="509259" y="508519"/>
                </a:cubicBezTo>
                <a:close/>
                <a:moveTo>
                  <a:pt x="157471" y="508519"/>
                </a:moveTo>
                <a:cubicBezTo>
                  <a:pt x="144563" y="508519"/>
                  <a:pt x="133768" y="519065"/>
                  <a:pt x="133768" y="531953"/>
                </a:cubicBezTo>
                <a:cubicBezTo>
                  <a:pt x="133768" y="545077"/>
                  <a:pt x="144563" y="555622"/>
                  <a:pt x="157471" y="555622"/>
                </a:cubicBezTo>
                <a:cubicBezTo>
                  <a:pt x="170613" y="555622"/>
                  <a:pt x="181174" y="545077"/>
                  <a:pt x="181174" y="531953"/>
                </a:cubicBezTo>
                <a:cubicBezTo>
                  <a:pt x="181174" y="519065"/>
                  <a:pt x="170613" y="508519"/>
                  <a:pt x="157471" y="508519"/>
                </a:cubicBezTo>
                <a:close/>
                <a:moveTo>
                  <a:pt x="333493" y="76140"/>
                </a:moveTo>
                <a:cubicBezTo>
                  <a:pt x="346634" y="76140"/>
                  <a:pt x="357194" y="86685"/>
                  <a:pt x="357194" y="99807"/>
                </a:cubicBezTo>
                <a:lnTo>
                  <a:pt x="357194" y="249309"/>
                </a:lnTo>
                <a:lnTo>
                  <a:pt x="409288" y="197288"/>
                </a:lnTo>
                <a:cubicBezTo>
                  <a:pt x="418675" y="187915"/>
                  <a:pt x="433693" y="187915"/>
                  <a:pt x="443080" y="197288"/>
                </a:cubicBezTo>
                <a:cubicBezTo>
                  <a:pt x="452466" y="206427"/>
                  <a:pt x="452466" y="221424"/>
                  <a:pt x="443080" y="230797"/>
                </a:cubicBezTo>
                <a:lnTo>
                  <a:pt x="350154" y="323357"/>
                </a:lnTo>
                <a:cubicBezTo>
                  <a:pt x="349215" y="324294"/>
                  <a:pt x="348276" y="325232"/>
                  <a:pt x="347338" y="325935"/>
                </a:cubicBezTo>
                <a:cubicBezTo>
                  <a:pt x="343114" y="328747"/>
                  <a:pt x="338186" y="330387"/>
                  <a:pt x="333493" y="330387"/>
                </a:cubicBezTo>
                <a:cubicBezTo>
                  <a:pt x="328565" y="330387"/>
                  <a:pt x="323637" y="328747"/>
                  <a:pt x="319413" y="325700"/>
                </a:cubicBezTo>
                <a:cubicBezTo>
                  <a:pt x="318474" y="324997"/>
                  <a:pt x="317536" y="324294"/>
                  <a:pt x="316597" y="323357"/>
                </a:cubicBezTo>
                <a:lnTo>
                  <a:pt x="223906" y="230797"/>
                </a:lnTo>
                <a:cubicBezTo>
                  <a:pt x="214519" y="221424"/>
                  <a:pt x="214519" y="206427"/>
                  <a:pt x="223906" y="197288"/>
                </a:cubicBezTo>
                <a:cubicBezTo>
                  <a:pt x="233058" y="187915"/>
                  <a:pt x="248076" y="187915"/>
                  <a:pt x="257462" y="197288"/>
                </a:cubicBezTo>
                <a:lnTo>
                  <a:pt x="309557" y="249309"/>
                </a:lnTo>
                <a:lnTo>
                  <a:pt x="309557" y="99807"/>
                </a:lnTo>
                <a:cubicBezTo>
                  <a:pt x="309557" y="86685"/>
                  <a:pt x="320352" y="76140"/>
                  <a:pt x="333493" y="76140"/>
                </a:cubicBezTo>
                <a:close/>
                <a:moveTo>
                  <a:pt x="0" y="0"/>
                </a:moveTo>
                <a:lnTo>
                  <a:pt x="109361" y="0"/>
                </a:lnTo>
                <a:lnTo>
                  <a:pt x="145972" y="212547"/>
                </a:lnTo>
                <a:lnTo>
                  <a:pt x="177419" y="386193"/>
                </a:lnTo>
                <a:lnTo>
                  <a:pt x="506677" y="386193"/>
                </a:lnTo>
                <a:lnTo>
                  <a:pt x="550093" y="197315"/>
                </a:lnTo>
                <a:lnTo>
                  <a:pt x="596560" y="208095"/>
                </a:lnTo>
                <a:lnTo>
                  <a:pt x="544696" y="433530"/>
                </a:lnTo>
                <a:lnTo>
                  <a:pt x="187745" y="433530"/>
                </a:lnTo>
                <a:lnTo>
                  <a:pt x="194551" y="460948"/>
                </a:lnTo>
                <a:lnTo>
                  <a:pt x="509259" y="460948"/>
                </a:lnTo>
                <a:cubicBezTo>
                  <a:pt x="548685" y="460948"/>
                  <a:pt x="580602" y="492819"/>
                  <a:pt x="580602" y="531953"/>
                </a:cubicBezTo>
                <a:cubicBezTo>
                  <a:pt x="580602" y="571323"/>
                  <a:pt x="548685" y="603193"/>
                  <a:pt x="509259" y="603193"/>
                </a:cubicBezTo>
                <a:cubicBezTo>
                  <a:pt x="470067" y="603193"/>
                  <a:pt x="438150" y="571323"/>
                  <a:pt x="438150" y="531953"/>
                </a:cubicBezTo>
                <a:cubicBezTo>
                  <a:pt x="438150" y="523751"/>
                  <a:pt x="439558" y="515784"/>
                  <a:pt x="442140" y="508519"/>
                </a:cubicBezTo>
                <a:lnTo>
                  <a:pt x="224590" y="508519"/>
                </a:lnTo>
                <a:cubicBezTo>
                  <a:pt x="227406" y="515784"/>
                  <a:pt x="228815" y="523751"/>
                  <a:pt x="228815" y="531953"/>
                </a:cubicBezTo>
                <a:cubicBezTo>
                  <a:pt x="228815" y="571323"/>
                  <a:pt x="196897" y="603193"/>
                  <a:pt x="157471" y="603193"/>
                </a:cubicBezTo>
                <a:cubicBezTo>
                  <a:pt x="118279" y="603193"/>
                  <a:pt x="86128" y="571323"/>
                  <a:pt x="86128" y="531953"/>
                </a:cubicBezTo>
                <a:cubicBezTo>
                  <a:pt x="86128" y="496802"/>
                  <a:pt x="111943" y="467510"/>
                  <a:pt x="145737" y="461886"/>
                </a:cubicBezTo>
                <a:lnTo>
                  <a:pt x="138931" y="433530"/>
                </a:lnTo>
                <a:lnTo>
                  <a:pt x="137523" y="433530"/>
                </a:lnTo>
                <a:lnTo>
                  <a:pt x="86362" y="151618"/>
                </a:lnTo>
                <a:lnTo>
                  <a:pt x="87067" y="151384"/>
                </a:lnTo>
                <a:lnTo>
                  <a:pt x="69231" y="47571"/>
                </a:lnTo>
                <a:lnTo>
                  <a:pt x="0" y="475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bar-stat_81909">
            <a:extLst>
              <a:ext uri="{FF2B5EF4-FFF2-40B4-BE49-F238E27FC236}">
                <a16:creationId xmlns:a16="http://schemas.microsoft.com/office/drawing/2014/main" id="{A515DB2D-9F97-234E-BB03-BF32F53124B5}"/>
              </a:ext>
            </a:extLst>
          </p:cNvPr>
          <p:cNvSpPr>
            <a:spLocks noChangeAspect="1"/>
          </p:cNvSpPr>
          <p:nvPr/>
        </p:nvSpPr>
        <p:spPr>
          <a:xfrm>
            <a:off x="9555224" y="2989961"/>
            <a:ext cx="369335" cy="368778"/>
          </a:xfrm>
          <a:custGeom>
            <a:avLst/>
            <a:gdLst>
              <a:gd name="connsiteX0" fmla="*/ 493115 w 607780"/>
              <a:gd name="connsiteY0" fmla="*/ 279369 h 606863"/>
              <a:gd name="connsiteX1" fmla="*/ 554147 w 607780"/>
              <a:gd name="connsiteY1" fmla="*/ 279369 h 606863"/>
              <a:gd name="connsiteX2" fmla="*/ 573415 w 607780"/>
              <a:gd name="connsiteY2" fmla="*/ 298701 h 606863"/>
              <a:gd name="connsiteX3" fmla="*/ 573415 w 607780"/>
              <a:gd name="connsiteY3" fmla="*/ 445302 h 606863"/>
              <a:gd name="connsiteX4" fmla="*/ 554147 w 607780"/>
              <a:gd name="connsiteY4" fmla="*/ 464533 h 606863"/>
              <a:gd name="connsiteX5" fmla="*/ 493115 w 607780"/>
              <a:gd name="connsiteY5" fmla="*/ 464533 h 606863"/>
              <a:gd name="connsiteX6" fmla="*/ 473847 w 607780"/>
              <a:gd name="connsiteY6" fmla="*/ 445302 h 606863"/>
              <a:gd name="connsiteX7" fmla="*/ 473847 w 607780"/>
              <a:gd name="connsiteY7" fmla="*/ 298701 h 606863"/>
              <a:gd name="connsiteX8" fmla="*/ 493115 w 607780"/>
              <a:gd name="connsiteY8" fmla="*/ 279369 h 606863"/>
              <a:gd name="connsiteX9" fmla="*/ 163560 w 607780"/>
              <a:gd name="connsiteY9" fmla="*/ 183400 h 606863"/>
              <a:gd name="connsiteX10" fmla="*/ 224448 w 607780"/>
              <a:gd name="connsiteY10" fmla="*/ 183400 h 606863"/>
              <a:gd name="connsiteX11" fmla="*/ 243803 w 607780"/>
              <a:gd name="connsiteY11" fmla="*/ 202632 h 606863"/>
              <a:gd name="connsiteX12" fmla="*/ 243803 w 607780"/>
              <a:gd name="connsiteY12" fmla="*/ 445301 h 606863"/>
              <a:gd name="connsiteX13" fmla="*/ 224448 w 607780"/>
              <a:gd name="connsiteY13" fmla="*/ 464533 h 606863"/>
              <a:gd name="connsiteX14" fmla="*/ 163560 w 607780"/>
              <a:gd name="connsiteY14" fmla="*/ 464533 h 606863"/>
              <a:gd name="connsiteX15" fmla="*/ 144306 w 607780"/>
              <a:gd name="connsiteY15" fmla="*/ 445301 h 606863"/>
              <a:gd name="connsiteX16" fmla="*/ 144306 w 607780"/>
              <a:gd name="connsiteY16" fmla="*/ 202632 h 606863"/>
              <a:gd name="connsiteX17" fmla="*/ 163560 w 607780"/>
              <a:gd name="connsiteY17" fmla="*/ 183400 h 606863"/>
              <a:gd name="connsiteX18" fmla="*/ 328369 w 607780"/>
              <a:gd name="connsiteY18" fmla="*/ 34365 h 606863"/>
              <a:gd name="connsiteX19" fmla="*/ 389281 w 607780"/>
              <a:gd name="connsiteY19" fmla="*/ 34365 h 606863"/>
              <a:gd name="connsiteX20" fmla="*/ 408644 w 607780"/>
              <a:gd name="connsiteY20" fmla="*/ 53593 h 606863"/>
              <a:gd name="connsiteX21" fmla="*/ 408644 w 607780"/>
              <a:gd name="connsiteY21" fmla="*/ 445304 h 606863"/>
              <a:gd name="connsiteX22" fmla="*/ 389281 w 607780"/>
              <a:gd name="connsiteY22" fmla="*/ 464532 h 606863"/>
              <a:gd name="connsiteX23" fmla="*/ 328369 w 607780"/>
              <a:gd name="connsiteY23" fmla="*/ 464532 h 606863"/>
              <a:gd name="connsiteX24" fmla="*/ 309006 w 607780"/>
              <a:gd name="connsiteY24" fmla="*/ 445304 h 606863"/>
              <a:gd name="connsiteX25" fmla="*/ 309006 w 607780"/>
              <a:gd name="connsiteY25" fmla="*/ 53593 h 606863"/>
              <a:gd name="connsiteX26" fmla="*/ 328369 w 607780"/>
              <a:gd name="connsiteY26" fmla="*/ 34365 h 606863"/>
              <a:gd name="connsiteX27" fmla="*/ 41238 w 607780"/>
              <a:gd name="connsiteY27" fmla="*/ 0 h 606863"/>
              <a:gd name="connsiteX28" fmla="*/ 82375 w 607780"/>
              <a:gd name="connsiteY28" fmla="*/ 41176 h 606863"/>
              <a:gd name="connsiteX29" fmla="*/ 82375 w 607780"/>
              <a:gd name="connsiteY29" fmla="*/ 491088 h 606863"/>
              <a:gd name="connsiteX30" fmla="*/ 115849 w 607780"/>
              <a:gd name="connsiteY30" fmla="*/ 524512 h 606863"/>
              <a:gd name="connsiteX31" fmla="*/ 566542 w 607780"/>
              <a:gd name="connsiteY31" fmla="*/ 524512 h 606863"/>
              <a:gd name="connsiteX32" fmla="*/ 607780 w 607780"/>
              <a:gd name="connsiteY32" fmla="*/ 565687 h 606863"/>
              <a:gd name="connsiteX33" fmla="*/ 566542 w 607780"/>
              <a:gd name="connsiteY33" fmla="*/ 606863 h 606863"/>
              <a:gd name="connsiteX34" fmla="*/ 115849 w 607780"/>
              <a:gd name="connsiteY34" fmla="*/ 606863 h 606863"/>
              <a:gd name="connsiteX35" fmla="*/ 0 w 607780"/>
              <a:gd name="connsiteY35" fmla="*/ 491088 h 606863"/>
              <a:gd name="connsiteX36" fmla="*/ 0 w 607780"/>
              <a:gd name="connsiteY36" fmla="*/ 41176 h 606863"/>
              <a:gd name="connsiteX37" fmla="*/ 41238 w 607780"/>
              <a:gd name="connsiteY37" fmla="*/ 0 h 606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607780" h="606863">
                <a:moveTo>
                  <a:pt x="493115" y="279369"/>
                </a:moveTo>
                <a:lnTo>
                  <a:pt x="554147" y="279369"/>
                </a:lnTo>
                <a:cubicBezTo>
                  <a:pt x="564740" y="279369"/>
                  <a:pt x="573415" y="288028"/>
                  <a:pt x="573415" y="298701"/>
                </a:cubicBezTo>
                <a:lnTo>
                  <a:pt x="573415" y="445302"/>
                </a:lnTo>
                <a:cubicBezTo>
                  <a:pt x="573415" y="455975"/>
                  <a:pt x="564740" y="464533"/>
                  <a:pt x="554147" y="464533"/>
                </a:cubicBezTo>
                <a:lnTo>
                  <a:pt x="493115" y="464533"/>
                </a:lnTo>
                <a:cubicBezTo>
                  <a:pt x="482523" y="464533"/>
                  <a:pt x="473847" y="455975"/>
                  <a:pt x="473847" y="445302"/>
                </a:cubicBezTo>
                <a:lnTo>
                  <a:pt x="473847" y="298701"/>
                </a:lnTo>
                <a:cubicBezTo>
                  <a:pt x="473847" y="288028"/>
                  <a:pt x="482523" y="279369"/>
                  <a:pt x="493115" y="279369"/>
                </a:cubicBezTo>
                <a:close/>
                <a:moveTo>
                  <a:pt x="163560" y="183400"/>
                </a:moveTo>
                <a:lnTo>
                  <a:pt x="224448" y="183400"/>
                </a:lnTo>
                <a:cubicBezTo>
                  <a:pt x="235133" y="183400"/>
                  <a:pt x="243803" y="192059"/>
                  <a:pt x="243803" y="202632"/>
                </a:cubicBezTo>
                <a:lnTo>
                  <a:pt x="243803" y="445301"/>
                </a:lnTo>
                <a:cubicBezTo>
                  <a:pt x="243803" y="455974"/>
                  <a:pt x="235133" y="464533"/>
                  <a:pt x="224448" y="464533"/>
                </a:cubicBezTo>
                <a:lnTo>
                  <a:pt x="163560" y="464533"/>
                </a:lnTo>
                <a:cubicBezTo>
                  <a:pt x="152874" y="464533"/>
                  <a:pt x="144306" y="455974"/>
                  <a:pt x="144306" y="445301"/>
                </a:cubicBezTo>
                <a:lnTo>
                  <a:pt x="144306" y="202632"/>
                </a:lnTo>
                <a:cubicBezTo>
                  <a:pt x="144306" y="192059"/>
                  <a:pt x="152874" y="183400"/>
                  <a:pt x="163560" y="183400"/>
                </a:cubicBezTo>
                <a:close/>
                <a:moveTo>
                  <a:pt x="328369" y="34365"/>
                </a:moveTo>
                <a:lnTo>
                  <a:pt x="389281" y="34365"/>
                </a:lnTo>
                <a:cubicBezTo>
                  <a:pt x="399971" y="34365"/>
                  <a:pt x="408644" y="42922"/>
                  <a:pt x="408644" y="53593"/>
                </a:cubicBezTo>
                <a:lnTo>
                  <a:pt x="408644" y="445304"/>
                </a:lnTo>
                <a:cubicBezTo>
                  <a:pt x="408644" y="455975"/>
                  <a:pt x="399971" y="464532"/>
                  <a:pt x="389281" y="464532"/>
                </a:cubicBezTo>
                <a:lnTo>
                  <a:pt x="328369" y="464532"/>
                </a:lnTo>
                <a:cubicBezTo>
                  <a:pt x="317679" y="464532"/>
                  <a:pt x="309006" y="455975"/>
                  <a:pt x="309006" y="445304"/>
                </a:cubicBezTo>
                <a:lnTo>
                  <a:pt x="309006" y="53593"/>
                </a:lnTo>
                <a:cubicBezTo>
                  <a:pt x="309006" y="42922"/>
                  <a:pt x="317679" y="34365"/>
                  <a:pt x="328369" y="34365"/>
                </a:cubicBezTo>
                <a:close/>
                <a:moveTo>
                  <a:pt x="41238" y="0"/>
                </a:moveTo>
                <a:cubicBezTo>
                  <a:pt x="63924" y="0"/>
                  <a:pt x="82375" y="18423"/>
                  <a:pt x="82375" y="41176"/>
                </a:cubicBezTo>
                <a:lnTo>
                  <a:pt x="82375" y="491088"/>
                </a:lnTo>
                <a:cubicBezTo>
                  <a:pt x="82375" y="509511"/>
                  <a:pt x="97398" y="524512"/>
                  <a:pt x="115849" y="524512"/>
                </a:cubicBezTo>
                <a:lnTo>
                  <a:pt x="566542" y="524512"/>
                </a:lnTo>
                <a:cubicBezTo>
                  <a:pt x="589329" y="524512"/>
                  <a:pt x="607780" y="542935"/>
                  <a:pt x="607780" y="565687"/>
                </a:cubicBezTo>
                <a:cubicBezTo>
                  <a:pt x="607780" y="588440"/>
                  <a:pt x="589329" y="606863"/>
                  <a:pt x="566542" y="606863"/>
                </a:cubicBezTo>
                <a:lnTo>
                  <a:pt x="115849" y="606863"/>
                </a:lnTo>
                <a:cubicBezTo>
                  <a:pt x="52026" y="606863"/>
                  <a:pt x="0" y="554915"/>
                  <a:pt x="0" y="491088"/>
                </a:cubicBezTo>
                <a:lnTo>
                  <a:pt x="0" y="41176"/>
                </a:lnTo>
                <a:cubicBezTo>
                  <a:pt x="0" y="18423"/>
                  <a:pt x="18451" y="0"/>
                  <a:pt x="4123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0963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íśḷiḍé">
            <a:extLst>
              <a:ext uri="{FF2B5EF4-FFF2-40B4-BE49-F238E27FC236}">
                <a16:creationId xmlns:a16="http://schemas.microsoft.com/office/drawing/2014/main" id="{232F58B6-911F-5D42-8D37-A68D6FA1435D}"/>
              </a:ext>
            </a:extLst>
          </p:cNvPr>
          <p:cNvSpPr/>
          <p:nvPr/>
        </p:nvSpPr>
        <p:spPr bwMode="auto">
          <a:xfrm>
            <a:off x="679509" y="5491748"/>
            <a:ext cx="10850563" cy="675345"/>
          </a:xfrm>
          <a:prstGeom prst="roundRect">
            <a:avLst>
              <a:gd name="adj" fmla="val 0"/>
            </a:avLst>
          </a:prstGeom>
          <a:solidFill>
            <a:schemeClr val="tx2">
              <a:lumMod val="20000"/>
              <a:lumOff val="80000"/>
            </a:schemeClr>
          </a:solidFill>
          <a:ln w="3175">
            <a:noFill/>
            <a:round/>
            <a:headEnd/>
            <a:tailEnd/>
          </a:ln>
          <a:effectLst/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rmAutofit/>
          </a:bodyPr>
          <a:lstStyle/>
          <a:p>
            <a:pPr algn="ctr"/>
            <a:endParaRPr lang="zh-CN" altLang="en-US" sz="1400" b="1" dirty="0"/>
          </a:p>
        </p:txBody>
      </p:sp>
      <p:sp>
        <p:nvSpPr>
          <p:cNvPr id="23" name="i$ľíḋe">
            <a:extLst>
              <a:ext uri="{FF2B5EF4-FFF2-40B4-BE49-F238E27FC236}">
                <a16:creationId xmlns:a16="http://schemas.microsoft.com/office/drawing/2014/main" id="{19C635F1-EFC8-CA4B-9BFE-B6F448D3E7C0}"/>
              </a:ext>
            </a:extLst>
          </p:cNvPr>
          <p:cNvSpPr/>
          <p:nvPr/>
        </p:nvSpPr>
        <p:spPr bwMode="auto">
          <a:xfrm>
            <a:off x="679509" y="1084838"/>
            <a:ext cx="10850563" cy="40969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3175">
            <a:noFill/>
            <a:round/>
            <a:headEnd/>
            <a:tailEnd/>
          </a:ln>
          <a:effectLst>
            <a:outerShdw dist="50800" dir="16200000" rotWithShape="0">
              <a:schemeClr val="tx1">
                <a:alpha val="27000"/>
              </a:schemeClr>
            </a:outerShdw>
          </a:effectLst>
        </p:spPr>
        <p:txBody>
          <a:bodyPr vert="horz" wrap="none" lIns="91440" tIns="45720" rIns="91440" bIns="45720" numCol="1" rtlCol="0" anchor="ctr" anchorCtr="1" compatLnSpc="1">
            <a:prstTxWarp prst="textNoShape">
              <a:avLst/>
            </a:prstTxWarp>
            <a:normAutofit/>
          </a:bodyPr>
          <a:lstStyle/>
          <a:p>
            <a:pPr algn="ctr"/>
            <a:endParaRPr lang="zh-CN" altLang="en-US" sz="1600" b="1" dirty="0">
              <a:solidFill>
                <a:schemeClr val="bg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7219D48-40DB-FB40-BD72-84559547B6B8}"/>
              </a:ext>
            </a:extLst>
          </p:cNvPr>
          <p:cNvSpPr txBox="1">
            <a:spLocks/>
          </p:cNvSpPr>
          <p:nvPr/>
        </p:nvSpPr>
        <p:spPr>
          <a:xfrm>
            <a:off x="838200" y="160021"/>
            <a:ext cx="10515600" cy="83450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>
                <a:solidFill>
                  <a:schemeClr val="accent1"/>
                </a:solidFill>
                <a:latin typeface="+mn-lt"/>
              </a:rPr>
              <a:t>Instagram</a:t>
            </a:r>
            <a:r>
              <a:rPr lang="zh-CN" altLang="en-US" b="1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>
                <a:solidFill>
                  <a:schemeClr val="accent1"/>
                </a:solidFill>
                <a:latin typeface="+mn-lt"/>
              </a:rPr>
              <a:t>vs.</a:t>
            </a:r>
            <a:r>
              <a:rPr lang="zh-CN" altLang="en-US" b="1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>
                <a:solidFill>
                  <a:schemeClr val="accent1"/>
                </a:solidFill>
                <a:latin typeface="+mn-lt"/>
              </a:rPr>
              <a:t>YouTube</a:t>
            </a:r>
            <a:endParaRPr lang="en-US" b="1" dirty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6AE554-710B-D940-AFD2-28FF07A89FF0}"/>
              </a:ext>
            </a:extLst>
          </p:cNvPr>
          <p:cNvSpPr txBox="1"/>
          <p:nvPr/>
        </p:nvSpPr>
        <p:spPr>
          <a:xfrm>
            <a:off x="7207198" y="994522"/>
            <a:ext cx="39823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Frequency</a:t>
            </a:r>
            <a:r>
              <a:rPr lang="zh-CN" altLang="en-US" sz="2800" b="1" dirty="0">
                <a:solidFill>
                  <a:schemeClr val="bg1"/>
                </a:solidFill>
              </a:rPr>
              <a:t> </a:t>
            </a:r>
            <a:r>
              <a:rPr lang="en-US" altLang="zh-CN" sz="2800" b="1" dirty="0">
                <a:solidFill>
                  <a:schemeClr val="bg1"/>
                </a:solidFill>
              </a:rPr>
              <a:t>of</a:t>
            </a:r>
            <a:r>
              <a:rPr lang="zh-CN" altLang="en-US" sz="2800" b="1" dirty="0">
                <a:solidFill>
                  <a:schemeClr val="bg1"/>
                </a:solidFill>
              </a:rPr>
              <a:t> </a:t>
            </a:r>
            <a:r>
              <a:rPr lang="en-US" altLang="zh-CN" sz="2800" b="1" dirty="0">
                <a:solidFill>
                  <a:schemeClr val="bg1"/>
                </a:solidFill>
              </a:rPr>
              <a:t>Obtaining</a:t>
            </a:r>
            <a:r>
              <a:rPr lang="zh-CN" altLang="en-US" sz="2800" b="1" dirty="0">
                <a:solidFill>
                  <a:schemeClr val="bg1"/>
                </a:solidFill>
              </a:rPr>
              <a:t> </a:t>
            </a:r>
            <a:r>
              <a:rPr lang="en-US" altLang="zh-CN" sz="2800" b="1" dirty="0">
                <a:solidFill>
                  <a:schemeClr val="bg1"/>
                </a:solidFill>
              </a:rPr>
              <a:t>Products</a:t>
            </a:r>
            <a:r>
              <a:rPr lang="zh-CN" altLang="en-US" sz="2800" b="1" dirty="0">
                <a:solidFill>
                  <a:schemeClr val="bg1"/>
                </a:solidFill>
              </a:rPr>
              <a:t> </a:t>
            </a:r>
            <a:r>
              <a:rPr lang="en-US" altLang="zh-CN" sz="2800" b="1" dirty="0">
                <a:solidFill>
                  <a:schemeClr val="bg1"/>
                </a:solidFill>
              </a:rPr>
              <a:t>through</a:t>
            </a:r>
            <a:r>
              <a:rPr lang="zh-CN" altLang="en-US" sz="2800" b="1" dirty="0">
                <a:solidFill>
                  <a:schemeClr val="bg1"/>
                </a:solidFill>
              </a:rPr>
              <a:t> </a:t>
            </a:r>
            <a:r>
              <a:rPr lang="en-US" altLang="zh-CN" sz="2800" b="1" dirty="0">
                <a:solidFill>
                  <a:schemeClr val="bg1"/>
                </a:solidFill>
              </a:rPr>
              <a:t>Ads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12DF97-84E1-7046-AC96-2D9387C994D8}"/>
              </a:ext>
            </a:extLst>
          </p:cNvPr>
          <p:cNvSpPr txBox="1"/>
          <p:nvPr/>
        </p:nvSpPr>
        <p:spPr>
          <a:xfrm>
            <a:off x="1814955" y="994522"/>
            <a:ext cx="24673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Likelihood</a:t>
            </a:r>
            <a:r>
              <a:rPr lang="zh-CN" altLang="en-US" sz="2800" b="1" dirty="0">
                <a:solidFill>
                  <a:schemeClr val="bg1"/>
                </a:solidFill>
              </a:rPr>
              <a:t> </a:t>
            </a:r>
            <a:r>
              <a:rPr lang="en-US" altLang="zh-CN" sz="2800" b="1" dirty="0">
                <a:solidFill>
                  <a:schemeClr val="bg1"/>
                </a:solidFill>
              </a:rPr>
              <a:t>to</a:t>
            </a:r>
            <a:r>
              <a:rPr lang="zh-CN" altLang="en-US" sz="2800" b="1" dirty="0">
                <a:solidFill>
                  <a:schemeClr val="bg1"/>
                </a:solidFill>
              </a:rPr>
              <a:t> </a:t>
            </a:r>
            <a:r>
              <a:rPr lang="en-US" altLang="zh-CN" sz="2800" b="1" dirty="0">
                <a:solidFill>
                  <a:schemeClr val="bg1"/>
                </a:solidFill>
              </a:rPr>
              <a:t>Explore</a:t>
            </a:r>
            <a:r>
              <a:rPr lang="zh-CN" altLang="en-US" sz="2800" b="1" dirty="0">
                <a:solidFill>
                  <a:schemeClr val="bg1"/>
                </a:solidFill>
              </a:rPr>
              <a:t> </a:t>
            </a:r>
            <a:r>
              <a:rPr lang="en-US" altLang="zh-CN" sz="2800" b="1" dirty="0">
                <a:solidFill>
                  <a:schemeClr val="bg1"/>
                </a:solidFill>
              </a:rPr>
              <a:t>an</a:t>
            </a:r>
            <a:r>
              <a:rPr lang="zh-CN" altLang="en-US" sz="2800" b="1" dirty="0">
                <a:solidFill>
                  <a:schemeClr val="bg1"/>
                </a:solidFill>
              </a:rPr>
              <a:t> </a:t>
            </a:r>
            <a:r>
              <a:rPr lang="en-US" altLang="zh-CN" sz="2800" b="1" dirty="0">
                <a:solidFill>
                  <a:schemeClr val="bg1"/>
                </a:solidFill>
              </a:rPr>
              <a:t>Ad</a:t>
            </a:r>
            <a:endParaRPr lang="en-US" sz="2800" b="1" dirty="0">
              <a:solidFill>
                <a:schemeClr val="bg1"/>
              </a:solidFill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275E8725-2D9C-3D4D-A7F5-BAFC04C9BE38}"/>
              </a:ext>
            </a:extLst>
          </p:cNvPr>
          <p:cNvGraphicFramePr>
            <a:graphicFrameLocks noGrp="1"/>
          </p:cNvGraphicFramePr>
          <p:nvPr/>
        </p:nvGraphicFramePr>
        <p:xfrm>
          <a:off x="6866632" y="1722346"/>
          <a:ext cx="4663440" cy="3406140"/>
        </p:xfrm>
        <a:graphic>
          <a:graphicData uri="http://schemas.openxmlformats.org/drawingml/2006/table">
            <a:tbl>
              <a:tblPr>
                <a:tableStyleId>{7E9639D4-E3E2-4D34-9284-5A2195B3D0D7}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819590120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3702137470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413358891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 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Instagram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YouTube</a:t>
                      </a:r>
                      <a:endParaRPr lang="en-US" sz="18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428294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Mean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1.48684211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1.27631579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6225221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Variance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1.13315789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0.60263158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040576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Observations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76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76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2110008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Pearson Correlation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0.35135973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6287169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Hypothesized Mean Difference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8129916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df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75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7386309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t Stat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1.7076769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8702005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P(T&lt;=t) one-tail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0.04591644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1068139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 Critical one-tail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1.66542537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348477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P(T&lt;=t) two-tail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0.09183287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912693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t Critical two-tail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1.99210215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16694275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8507CAE-CA4C-8644-B157-6916F7D1935B}"/>
              </a:ext>
            </a:extLst>
          </p:cNvPr>
          <p:cNvGraphicFramePr>
            <a:graphicFrameLocks noGrp="1"/>
          </p:cNvGraphicFramePr>
          <p:nvPr/>
        </p:nvGraphicFramePr>
        <p:xfrm>
          <a:off x="716906" y="1722346"/>
          <a:ext cx="4663440" cy="3406140"/>
        </p:xfrm>
        <a:graphic>
          <a:graphicData uri="http://schemas.openxmlformats.org/drawingml/2006/table">
            <a:tbl>
              <a:tblPr>
                <a:tableStyleId>{7E9639D4-E3E2-4D34-9284-5A2195B3D0D7}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2894607857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2960857422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177386024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 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Instagram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On YouTube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3933903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Mean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2.13157895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1.93421053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047417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Variance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2.54245614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1.7422807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1957906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Observations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76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76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50322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Pearson Correlation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0.33359262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1801334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Hypothesized Mean Difference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184988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df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75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4399934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 Stat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1.01379125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27165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P(T&lt;=t) one-tail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0.1569709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471125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 Critical one-tail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1.66542537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200486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P(T&lt;=t) two-tail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0.31394181</a:t>
                      </a:r>
                      <a:endParaRPr lang="en-US" sz="1800" b="1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313884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t Critical two-tail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1.99210215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05615510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867F76D-FA21-654B-8CC3-9C9F42EDD2B7}"/>
              </a:ext>
            </a:extLst>
          </p:cNvPr>
          <p:cNvSpPr txBox="1"/>
          <p:nvPr/>
        </p:nvSpPr>
        <p:spPr>
          <a:xfrm>
            <a:off x="679509" y="5459208"/>
            <a:ext cx="47382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Conclu</a:t>
            </a:r>
            <a:r>
              <a:rPr lang="en-US" altLang="zh-CN" sz="2000" b="1" dirty="0"/>
              <a:t>sion: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There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is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not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a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significant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difference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of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likelihood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to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explore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an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ad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on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between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Instagram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and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YouTube.</a:t>
            </a:r>
            <a:endParaRPr lang="en-US" sz="20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7164FCC-9E0F-5642-8323-C95CA4ACD3D0}"/>
              </a:ext>
            </a:extLst>
          </p:cNvPr>
          <p:cNvSpPr txBox="1"/>
          <p:nvPr/>
        </p:nvSpPr>
        <p:spPr>
          <a:xfrm>
            <a:off x="6472459" y="5459208"/>
            <a:ext cx="47382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Conclu</a:t>
            </a:r>
            <a:r>
              <a:rPr lang="en-US" altLang="zh-CN" sz="2000" b="1" dirty="0"/>
              <a:t>sion: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There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is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not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a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significant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difference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of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frequency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of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obtaining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products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through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ads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between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Instagram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and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YouTube.</a:t>
            </a:r>
            <a:endParaRPr lang="en-US" sz="2000" b="1" dirty="0"/>
          </a:p>
        </p:txBody>
      </p:sp>
      <p:cxnSp>
        <p:nvCxnSpPr>
          <p:cNvPr id="25" name="直接连接符 18">
            <a:extLst>
              <a:ext uri="{FF2B5EF4-FFF2-40B4-BE49-F238E27FC236}">
                <a16:creationId xmlns:a16="http://schemas.microsoft.com/office/drawing/2014/main" id="{B3763092-5B17-DA44-904F-6C5351EDEAAD}"/>
              </a:ext>
            </a:extLst>
          </p:cNvPr>
          <p:cNvCxnSpPr>
            <a:cxnSpLocks/>
          </p:cNvCxnSpPr>
          <p:nvPr/>
        </p:nvCxnSpPr>
        <p:spPr>
          <a:xfrm>
            <a:off x="6096000" y="1075511"/>
            <a:ext cx="0" cy="5091582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33194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BA1045F3-4023-1149-AE54-E47721430AB3}"/>
              </a:ext>
            </a:extLst>
          </p:cNvPr>
          <p:cNvSpPr txBox="1">
            <a:spLocks/>
          </p:cNvSpPr>
          <p:nvPr/>
        </p:nvSpPr>
        <p:spPr>
          <a:xfrm>
            <a:off x="838200" y="160021"/>
            <a:ext cx="10515600" cy="83450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latin typeface="+mn-lt"/>
              </a:rPr>
              <a:t>Likelihood</a:t>
            </a:r>
            <a:r>
              <a:rPr lang="zh-CN" altLang="en-US" b="1" dirty="0">
                <a:latin typeface="+mn-lt"/>
              </a:rPr>
              <a:t> </a:t>
            </a:r>
            <a:r>
              <a:rPr lang="en-US" altLang="zh-CN" b="1" dirty="0">
                <a:latin typeface="+mn-lt"/>
              </a:rPr>
              <a:t>to</a:t>
            </a:r>
            <a:r>
              <a:rPr lang="zh-CN" altLang="en-US" b="1" dirty="0">
                <a:latin typeface="+mn-lt"/>
              </a:rPr>
              <a:t> </a:t>
            </a:r>
            <a:r>
              <a:rPr lang="en-US" altLang="zh-CN" b="1" dirty="0">
                <a:latin typeface="+mn-lt"/>
              </a:rPr>
              <a:t>Explore</a:t>
            </a:r>
            <a:r>
              <a:rPr lang="zh-CN" altLang="en-US" b="1" dirty="0">
                <a:latin typeface="+mn-lt"/>
              </a:rPr>
              <a:t> </a:t>
            </a:r>
            <a:r>
              <a:rPr lang="en-US" altLang="zh-CN" b="1" dirty="0">
                <a:latin typeface="+mn-lt"/>
              </a:rPr>
              <a:t>Ads</a:t>
            </a:r>
            <a:r>
              <a:rPr lang="zh-CN" altLang="en-US" b="1" dirty="0">
                <a:latin typeface="+mn-lt"/>
              </a:rPr>
              <a:t> </a:t>
            </a:r>
            <a:r>
              <a:rPr lang="en-US" altLang="zh-CN" b="1" dirty="0">
                <a:latin typeface="+mn-lt"/>
              </a:rPr>
              <a:t>on</a:t>
            </a:r>
            <a:r>
              <a:rPr lang="zh-CN" altLang="en-US" b="1" dirty="0">
                <a:latin typeface="+mn-lt"/>
              </a:rPr>
              <a:t> </a:t>
            </a:r>
            <a:r>
              <a:rPr lang="en-US" altLang="zh-CN" b="1" dirty="0">
                <a:latin typeface="+mn-lt"/>
              </a:rPr>
              <a:t>Instagram</a:t>
            </a:r>
            <a:r>
              <a:rPr lang="zh-CN" altLang="en-US" b="1" dirty="0">
                <a:latin typeface="+mn-lt"/>
              </a:rPr>
              <a:t> </a:t>
            </a:r>
            <a:r>
              <a:rPr lang="en-US" altLang="zh-CN" b="1" dirty="0">
                <a:latin typeface="+mn-lt"/>
              </a:rPr>
              <a:t>vs.</a:t>
            </a:r>
            <a:r>
              <a:rPr lang="zh-CN" altLang="en-US" b="1" dirty="0">
                <a:latin typeface="+mn-lt"/>
              </a:rPr>
              <a:t> </a:t>
            </a:r>
            <a:r>
              <a:rPr lang="en-US" altLang="zh-CN" b="1" dirty="0">
                <a:latin typeface="+mn-lt"/>
              </a:rPr>
              <a:t>YouTube</a:t>
            </a:r>
            <a:endParaRPr lang="en-US" b="1" dirty="0">
              <a:latin typeface="+mn-lt"/>
            </a:endParaRPr>
          </a:p>
        </p:txBody>
      </p:sp>
      <p:sp>
        <p:nvSpPr>
          <p:cNvPr id="12" name="instagram_160167">
            <a:extLst>
              <a:ext uri="{FF2B5EF4-FFF2-40B4-BE49-F238E27FC236}">
                <a16:creationId xmlns:a16="http://schemas.microsoft.com/office/drawing/2014/main" id="{3B1D7105-9CED-FA46-83FD-8A6972BB17B4}"/>
              </a:ext>
            </a:extLst>
          </p:cNvPr>
          <p:cNvSpPr>
            <a:spLocks noChangeAspect="1"/>
          </p:cNvSpPr>
          <p:nvPr/>
        </p:nvSpPr>
        <p:spPr>
          <a:xfrm>
            <a:off x="657950" y="1090522"/>
            <a:ext cx="912924" cy="914400"/>
          </a:xfrm>
          <a:custGeom>
            <a:avLst/>
            <a:gdLst>
              <a:gd name="connsiteX0" fmla="*/ 121763 h 600884"/>
              <a:gd name="connsiteY0" fmla="*/ 121763 h 600884"/>
              <a:gd name="connsiteX1" fmla="*/ 121763 h 600884"/>
              <a:gd name="connsiteY1" fmla="*/ 121763 h 600884"/>
              <a:gd name="connsiteX2" fmla="*/ 121763 h 600884"/>
              <a:gd name="connsiteY2" fmla="*/ 121763 h 600884"/>
              <a:gd name="connsiteX3" fmla="*/ 121763 h 600884"/>
              <a:gd name="connsiteY3" fmla="*/ 121763 h 600884"/>
              <a:gd name="connsiteX4" fmla="*/ 121763 h 600884"/>
              <a:gd name="connsiteY4" fmla="*/ 121763 h 600884"/>
              <a:gd name="connsiteX5" fmla="*/ 121763 h 600884"/>
              <a:gd name="connsiteY5" fmla="*/ 121763 h 600884"/>
              <a:gd name="connsiteX6" fmla="*/ 121763 h 600884"/>
              <a:gd name="connsiteY6" fmla="*/ 121763 h 600884"/>
              <a:gd name="connsiteX7" fmla="*/ 121763 h 600884"/>
              <a:gd name="connsiteY7" fmla="*/ 121763 h 600884"/>
              <a:gd name="connsiteX8" fmla="*/ 121763 h 600884"/>
              <a:gd name="connsiteY8" fmla="*/ 121763 h 600884"/>
              <a:gd name="connsiteX9" fmla="*/ 121763 h 600884"/>
              <a:gd name="connsiteY9" fmla="*/ 121763 h 600884"/>
              <a:gd name="connsiteX10" fmla="*/ 121763 h 600884"/>
              <a:gd name="connsiteY10" fmla="*/ 121763 h 600884"/>
              <a:gd name="connsiteX11" fmla="*/ 121763 h 600884"/>
              <a:gd name="connsiteY11" fmla="*/ 121763 h 600884"/>
              <a:gd name="connsiteX12" fmla="*/ 121763 h 600884"/>
              <a:gd name="connsiteY12" fmla="*/ 121763 h 600884"/>
              <a:gd name="connsiteX13" fmla="*/ 121763 h 600884"/>
              <a:gd name="connsiteY13" fmla="*/ 121763 h 600884"/>
              <a:gd name="connsiteX14" fmla="*/ 121763 h 600884"/>
              <a:gd name="connsiteY14" fmla="*/ 121763 h 600884"/>
              <a:gd name="connsiteX15" fmla="*/ 121763 h 600884"/>
              <a:gd name="connsiteY15" fmla="*/ 121763 h 600884"/>
              <a:gd name="connsiteX16" fmla="*/ 121763 h 600884"/>
              <a:gd name="connsiteY16" fmla="*/ 121763 h 600884"/>
              <a:gd name="connsiteX17" fmla="*/ 121763 h 600884"/>
              <a:gd name="connsiteY17" fmla="*/ 121763 h 600884"/>
              <a:gd name="connsiteX18" fmla="*/ 121763 h 600884"/>
              <a:gd name="connsiteY18" fmla="*/ 121763 h 600884"/>
              <a:gd name="connsiteX19" fmla="*/ 121763 h 600884"/>
              <a:gd name="connsiteY19" fmla="*/ 121763 h 600884"/>
              <a:gd name="connsiteX20" fmla="*/ 121763 h 600884"/>
              <a:gd name="connsiteY20" fmla="*/ 121763 h 600884"/>
              <a:gd name="connsiteX21" fmla="*/ 121763 h 600884"/>
              <a:gd name="connsiteY21" fmla="*/ 121763 h 600884"/>
              <a:gd name="connsiteX22" fmla="*/ 121763 h 600884"/>
              <a:gd name="connsiteY22" fmla="*/ 121763 h 600884"/>
              <a:gd name="connsiteX23" fmla="*/ 121763 h 600884"/>
              <a:gd name="connsiteY23" fmla="*/ 121763 h 600884"/>
              <a:gd name="connsiteX24" fmla="*/ 121763 h 600884"/>
              <a:gd name="connsiteY24" fmla="*/ 121763 h 600884"/>
              <a:gd name="connsiteX25" fmla="*/ 121763 h 600884"/>
              <a:gd name="connsiteY25" fmla="*/ 121763 h 600884"/>
              <a:gd name="connsiteX26" fmla="*/ 121763 h 600884"/>
              <a:gd name="connsiteY26" fmla="*/ 121763 h 600884"/>
              <a:gd name="connsiteX27" fmla="*/ 121763 h 600884"/>
              <a:gd name="connsiteY27" fmla="*/ 121763 h 600884"/>
              <a:gd name="connsiteX28" fmla="*/ 121763 h 600884"/>
              <a:gd name="connsiteY28" fmla="*/ 121763 h 600884"/>
              <a:gd name="connsiteX29" fmla="*/ 121763 h 600884"/>
              <a:gd name="connsiteY29" fmla="*/ 121763 h 600884"/>
              <a:gd name="connsiteX30" fmla="*/ 121763 h 600884"/>
              <a:gd name="connsiteY30" fmla="*/ 121763 h 600884"/>
              <a:gd name="connsiteX31" fmla="*/ 121763 h 600884"/>
              <a:gd name="connsiteY31" fmla="*/ 121763 h 600884"/>
              <a:gd name="connsiteX32" fmla="*/ 121763 h 600884"/>
              <a:gd name="connsiteY32" fmla="*/ 121763 h 600884"/>
              <a:gd name="connsiteX33" fmla="*/ 121763 h 600884"/>
              <a:gd name="connsiteY33" fmla="*/ 121763 h 600884"/>
              <a:gd name="connsiteX34" fmla="*/ 121763 h 600884"/>
              <a:gd name="connsiteY34" fmla="*/ 121763 h 600884"/>
              <a:gd name="connsiteX35" fmla="*/ 121763 h 600884"/>
              <a:gd name="connsiteY35" fmla="*/ 121763 h 600884"/>
              <a:gd name="connsiteX36" fmla="*/ 121763 h 600884"/>
              <a:gd name="connsiteY36" fmla="*/ 121763 h 600884"/>
              <a:gd name="connsiteX37" fmla="*/ 121763 h 600884"/>
              <a:gd name="connsiteY37" fmla="*/ 121763 h 600884"/>
              <a:gd name="connsiteX38" fmla="*/ 121763 h 600884"/>
              <a:gd name="connsiteY38" fmla="*/ 121763 h 600884"/>
              <a:gd name="connsiteX39" fmla="*/ 121763 h 600884"/>
              <a:gd name="connsiteY39" fmla="*/ 121763 h 600884"/>
              <a:gd name="connsiteX40" fmla="*/ 121763 h 600884"/>
              <a:gd name="connsiteY40" fmla="*/ 121763 h 600884"/>
              <a:gd name="connsiteX41" fmla="*/ 121763 h 600884"/>
              <a:gd name="connsiteY41" fmla="*/ 121763 h 600884"/>
              <a:gd name="connsiteX42" fmla="*/ 121763 h 600884"/>
              <a:gd name="connsiteY42" fmla="*/ 121763 h 600884"/>
              <a:gd name="connsiteX43" fmla="*/ 121763 h 600884"/>
              <a:gd name="connsiteY43" fmla="*/ 121763 h 600884"/>
              <a:gd name="connsiteX44" fmla="*/ 121763 h 600884"/>
              <a:gd name="connsiteY44" fmla="*/ 121763 h 600884"/>
              <a:gd name="connsiteX45" fmla="*/ 121763 h 600884"/>
              <a:gd name="connsiteY45" fmla="*/ 121763 h 600884"/>
              <a:gd name="connsiteX46" fmla="*/ 121763 h 600884"/>
              <a:gd name="connsiteY46" fmla="*/ 121763 h 600884"/>
              <a:gd name="connsiteX47" fmla="*/ 121763 h 600884"/>
              <a:gd name="connsiteY47" fmla="*/ 121763 h 600884"/>
              <a:gd name="connsiteX48" fmla="*/ 121763 h 600884"/>
              <a:gd name="connsiteY48" fmla="*/ 121763 h 600884"/>
              <a:gd name="connsiteX49" fmla="*/ 121763 h 600884"/>
              <a:gd name="connsiteY49" fmla="*/ 121763 h 600884"/>
              <a:gd name="connsiteX50" fmla="*/ 121763 h 600884"/>
              <a:gd name="connsiteY50" fmla="*/ 121763 h 600884"/>
              <a:gd name="connsiteX51" fmla="*/ 121763 h 600884"/>
              <a:gd name="connsiteY51" fmla="*/ 121763 h 600884"/>
              <a:gd name="connsiteX52" fmla="*/ 121763 h 600884"/>
              <a:gd name="connsiteY52" fmla="*/ 121763 h 600884"/>
              <a:gd name="connsiteX53" fmla="*/ 121763 h 600884"/>
              <a:gd name="connsiteY53" fmla="*/ 121763 h 600884"/>
              <a:gd name="connsiteX54" fmla="*/ 121763 h 600884"/>
              <a:gd name="connsiteY54" fmla="*/ 121763 h 600884"/>
              <a:gd name="connsiteX55" fmla="*/ 121763 h 600884"/>
              <a:gd name="connsiteY55" fmla="*/ 121763 h 600884"/>
              <a:gd name="connsiteX56" fmla="*/ 121763 h 600884"/>
              <a:gd name="connsiteY56" fmla="*/ 121763 h 600884"/>
              <a:gd name="connsiteX57" fmla="*/ 121763 h 600884"/>
              <a:gd name="connsiteY57" fmla="*/ 121763 h 600884"/>
              <a:gd name="connsiteX58" fmla="*/ 121763 h 600884"/>
              <a:gd name="connsiteY58" fmla="*/ 121763 h 600884"/>
              <a:gd name="connsiteX59" fmla="*/ 121763 h 600884"/>
              <a:gd name="connsiteY59" fmla="*/ 121763 h 600884"/>
              <a:gd name="connsiteX60" fmla="*/ 121763 h 600884"/>
              <a:gd name="connsiteY60" fmla="*/ 121763 h 600884"/>
              <a:gd name="connsiteX61" fmla="*/ 121763 h 600884"/>
              <a:gd name="connsiteY61" fmla="*/ 121763 h 600884"/>
              <a:gd name="connsiteX62" fmla="*/ 121763 h 600884"/>
              <a:gd name="connsiteY62" fmla="*/ 121763 h 600884"/>
              <a:gd name="connsiteX63" fmla="*/ 121763 h 600884"/>
              <a:gd name="connsiteY63" fmla="*/ 121763 h 600884"/>
              <a:gd name="connsiteX64" fmla="*/ 121763 h 600884"/>
              <a:gd name="connsiteY64" fmla="*/ 121763 h 6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590304" h="576397">
                <a:moveTo>
                  <a:pt x="295151" y="269716"/>
                </a:moveTo>
                <a:cubicBezTo>
                  <a:pt x="248120" y="269716"/>
                  <a:pt x="209387" y="308396"/>
                  <a:pt x="209387" y="355366"/>
                </a:cubicBezTo>
                <a:cubicBezTo>
                  <a:pt x="209387" y="403256"/>
                  <a:pt x="248120" y="441936"/>
                  <a:pt x="295151" y="441936"/>
                </a:cubicBezTo>
                <a:cubicBezTo>
                  <a:pt x="342183" y="441936"/>
                  <a:pt x="380916" y="403256"/>
                  <a:pt x="380916" y="355366"/>
                </a:cubicBezTo>
                <a:cubicBezTo>
                  <a:pt x="380916" y="308396"/>
                  <a:pt x="342183" y="269716"/>
                  <a:pt x="295151" y="269716"/>
                </a:cubicBezTo>
                <a:close/>
                <a:moveTo>
                  <a:pt x="295151" y="244850"/>
                </a:moveTo>
                <a:cubicBezTo>
                  <a:pt x="356016" y="244850"/>
                  <a:pt x="405815" y="294582"/>
                  <a:pt x="405815" y="355366"/>
                </a:cubicBezTo>
                <a:cubicBezTo>
                  <a:pt x="405815" y="416149"/>
                  <a:pt x="356016" y="465881"/>
                  <a:pt x="295151" y="465881"/>
                </a:cubicBezTo>
                <a:cubicBezTo>
                  <a:pt x="234287" y="465881"/>
                  <a:pt x="184488" y="416149"/>
                  <a:pt x="184488" y="355366"/>
                </a:cubicBezTo>
                <a:cubicBezTo>
                  <a:pt x="184488" y="294582"/>
                  <a:pt x="234287" y="244850"/>
                  <a:pt x="295151" y="244850"/>
                </a:cubicBezTo>
                <a:close/>
                <a:moveTo>
                  <a:pt x="24903" y="232953"/>
                </a:moveTo>
                <a:lnTo>
                  <a:pt x="24903" y="451173"/>
                </a:lnTo>
                <a:cubicBezTo>
                  <a:pt x="24903" y="506419"/>
                  <a:pt x="70099" y="552457"/>
                  <a:pt x="125440" y="552457"/>
                </a:cubicBezTo>
                <a:lnTo>
                  <a:pt x="464864" y="552457"/>
                </a:lnTo>
                <a:cubicBezTo>
                  <a:pt x="520205" y="552457"/>
                  <a:pt x="565401" y="506419"/>
                  <a:pt x="565401" y="451173"/>
                </a:cubicBezTo>
                <a:lnTo>
                  <a:pt x="565401" y="232953"/>
                </a:lnTo>
                <a:lnTo>
                  <a:pt x="415057" y="232953"/>
                </a:lnTo>
                <a:cubicBezTo>
                  <a:pt x="447340" y="264259"/>
                  <a:pt x="467631" y="307535"/>
                  <a:pt x="467631" y="355414"/>
                </a:cubicBezTo>
                <a:cubicBezTo>
                  <a:pt x="467631" y="450253"/>
                  <a:pt x="390154" y="527597"/>
                  <a:pt x="295152" y="527597"/>
                </a:cubicBezTo>
                <a:cubicBezTo>
                  <a:pt x="200150" y="527597"/>
                  <a:pt x="122673" y="450253"/>
                  <a:pt x="122673" y="355414"/>
                </a:cubicBezTo>
                <a:cubicBezTo>
                  <a:pt x="122673" y="307535"/>
                  <a:pt x="142964" y="264259"/>
                  <a:pt x="175247" y="232953"/>
                </a:cubicBezTo>
                <a:close/>
                <a:moveTo>
                  <a:pt x="295152" y="208092"/>
                </a:moveTo>
                <a:cubicBezTo>
                  <a:pt x="213985" y="208092"/>
                  <a:pt x="147576" y="274387"/>
                  <a:pt x="147576" y="355414"/>
                </a:cubicBezTo>
                <a:cubicBezTo>
                  <a:pt x="147576" y="437362"/>
                  <a:pt x="213985" y="502736"/>
                  <a:pt x="295152" y="502736"/>
                </a:cubicBezTo>
                <a:cubicBezTo>
                  <a:pt x="376319" y="502736"/>
                  <a:pt x="442728" y="437362"/>
                  <a:pt x="442728" y="355414"/>
                </a:cubicBezTo>
                <a:cubicBezTo>
                  <a:pt x="442728" y="274387"/>
                  <a:pt x="376319" y="208092"/>
                  <a:pt x="295152" y="208092"/>
                </a:cubicBezTo>
                <a:close/>
                <a:moveTo>
                  <a:pt x="438130" y="85519"/>
                </a:moveTo>
                <a:cubicBezTo>
                  <a:pt x="433514" y="85519"/>
                  <a:pt x="430744" y="89203"/>
                  <a:pt x="430744" y="92886"/>
                </a:cubicBezTo>
                <a:lnTo>
                  <a:pt x="430744" y="151817"/>
                </a:lnTo>
                <a:cubicBezTo>
                  <a:pt x="430744" y="155500"/>
                  <a:pt x="433514" y="159183"/>
                  <a:pt x="438130" y="159183"/>
                </a:cubicBezTo>
                <a:lnTo>
                  <a:pt x="497220" y="159183"/>
                </a:lnTo>
                <a:cubicBezTo>
                  <a:pt x="500913" y="159183"/>
                  <a:pt x="504606" y="155500"/>
                  <a:pt x="504606" y="151817"/>
                </a:cubicBezTo>
                <a:lnTo>
                  <a:pt x="504606" y="92886"/>
                </a:lnTo>
                <a:cubicBezTo>
                  <a:pt x="504606" y="89203"/>
                  <a:pt x="500913" y="85519"/>
                  <a:pt x="497220" y="85519"/>
                </a:cubicBezTo>
                <a:close/>
                <a:moveTo>
                  <a:pt x="438130" y="60658"/>
                </a:moveTo>
                <a:lnTo>
                  <a:pt x="497220" y="60658"/>
                </a:lnTo>
                <a:cubicBezTo>
                  <a:pt x="514762" y="60658"/>
                  <a:pt x="528611" y="75391"/>
                  <a:pt x="528611" y="92886"/>
                </a:cubicBezTo>
                <a:lnTo>
                  <a:pt x="528611" y="151817"/>
                </a:lnTo>
                <a:cubicBezTo>
                  <a:pt x="528611" y="169312"/>
                  <a:pt x="514762" y="184045"/>
                  <a:pt x="497220" y="184045"/>
                </a:cubicBezTo>
                <a:lnTo>
                  <a:pt x="438130" y="184045"/>
                </a:lnTo>
                <a:cubicBezTo>
                  <a:pt x="420588" y="184045"/>
                  <a:pt x="405816" y="169312"/>
                  <a:pt x="405816" y="151817"/>
                </a:cubicBezTo>
                <a:lnTo>
                  <a:pt x="405816" y="92886"/>
                </a:lnTo>
                <a:cubicBezTo>
                  <a:pt x="405816" y="75391"/>
                  <a:pt x="420588" y="60658"/>
                  <a:pt x="438130" y="60658"/>
                </a:cubicBezTo>
                <a:close/>
                <a:moveTo>
                  <a:pt x="125440" y="23940"/>
                </a:moveTo>
                <a:cubicBezTo>
                  <a:pt x="70099" y="23940"/>
                  <a:pt x="24903" y="69978"/>
                  <a:pt x="24903" y="125224"/>
                </a:cubicBezTo>
                <a:lnTo>
                  <a:pt x="24903" y="208092"/>
                </a:lnTo>
                <a:lnTo>
                  <a:pt x="206606" y="208092"/>
                </a:lnTo>
                <a:cubicBezTo>
                  <a:pt x="232432" y="193360"/>
                  <a:pt x="262870" y="184152"/>
                  <a:pt x="295152" y="184152"/>
                </a:cubicBezTo>
                <a:cubicBezTo>
                  <a:pt x="327434" y="184152"/>
                  <a:pt x="357872" y="193360"/>
                  <a:pt x="383698" y="208092"/>
                </a:cubicBezTo>
                <a:lnTo>
                  <a:pt x="565401" y="208092"/>
                </a:lnTo>
                <a:lnTo>
                  <a:pt x="565401" y="125224"/>
                </a:lnTo>
                <a:cubicBezTo>
                  <a:pt x="565401" y="69978"/>
                  <a:pt x="520205" y="23940"/>
                  <a:pt x="464864" y="23940"/>
                </a:cubicBezTo>
                <a:close/>
                <a:moveTo>
                  <a:pt x="125440" y="0"/>
                </a:moveTo>
                <a:lnTo>
                  <a:pt x="464864" y="0"/>
                </a:lnTo>
                <a:cubicBezTo>
                  <a:pt x="534041" y="0"/>
                  <a:pt x="590304" y="56166"/>
                  <a:pt x="590304" y="125224"/>
                </a:cubicBezTo>
                <a:lnTo>
                  <a:pt x="590304" y="208092"/>
                </a:lnTo>
                <a:lnTo>
                  <a:pt x="590304" y="232953"/>
                </a:lnTo>
                <a:lnTo>
                  <a:pt x="590304" y="451173"/>
                </a:lnTo>
                <a:cubicBezTo>
                  <a:pt x="590304" y="520231"/>
                  <a:pt x="534041" y="576397"/>
                  <a:pt x="464864" y="576397"/>
                </a:cubicBezTo>
                <a:lnTo>
                  <a:pt x="125440" y="576397"/>
                </a:lnTo>
                <a:cubicBezTo>
                  <a:pt x="56263" y="576397"/>
                  <a:pt x="0" y="520231"/>
                  <a:pt x="0" y="451173"/>
                </a:cubicBezTo>
                <a:lnTo>
                  <a:pt x="0" y="232953"/>
                </a:lnTo>
                <a:lnTo>
                  <a:pt x="0" y="208092"/>
                </a:lnTo>
                <a:lnTo>
                  <a:pt x="0" y="125224"/>
                </a:lnTo>
                <a:cubicBezTo>
                  <a:pt x="0" y="56166"/>
                  <a:pt x="56263" y="0"/>
                  <a:pt x="125440" y="0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youtube-logotype_49084">
            <a:extLst>
              <a:ext uri="{FF2B5EF4-FFF2-40B4-BE49-F238E27FC236}">
                <a16:creationId xmlns:a16="http://schemas.microsoft.com/office/drawing/2014/main" id="{8EEF3C02-91E9-9442-854D-1ECA7731C205}"/>
              </a:ext>
            </a:extLst>
          </p:cNvPr>
          <p:cNvSpPr>
            <a:spLocks noChangeAspect="1"/>
          </p:cNvSpPr>
          <p:nvPr/>
        </p:nvSpPr>
        <p:spPr>
          <a:xfrm>
            <a:off x="6326250" y="1090522"/>
            <a:ext cx="914400" cy="914400"/>
          </a:xfrm>
          <a:custGeom>
            <a:avLst/>
            <a:gdLst>
              <a:gd name="connsiteX0" fmla="*/ 423033 w 506955"/>
              <a:gd name="connsiteY0" fmla="*/ 384779 h 599483"/>
              <a:gd name="connsiteX1" fmla="*/ 438415 w 506955"/>
              <a:gd name="connsiteY1" fmla="*/ 408070 h 599483"/>
              <a:gd name="connsiteX2" fmla="*/ 438415 w 506955"/>
              <a:gd name="connsiteY2" fmla="*/ 423432 h 599483"/>
              <a:gd name="connsiteX3" fmla="*/ 407652 w 506955"/>
              <a:gd name="connsiteY3" fmla="*/ 423432 h 599483"/>
              <a:gd name="connsiteX4" fmla="*/ 407652 w 506955"/>
              <a:gd name="connsiteY4" fmla="*/ 408070 h 599483"/>
              <a:gd name="connsiteX5" fmla="*/ 423033 w 506955"/>
              <a:gd name="connsiteY5" fmla="*/ 384779 h 599483"/>
              <a:gd name="connsiteX6" fmla="*/ 309293 w 506955"/>
              <a:gd name="connsiteY6" fmla="*/ 384779 h 599483"/>
              <a:gd name="connsiteX7" fmla="*/ 322695 w 506955"/>
              <a:gd name="connsiteY7" fmla="*/ 407580 h 599483"/>
              <a:gd name="connsiteX8" fmla="*/ 322695 w 506955"/>
              <a:gd name="connsiteY8" fmla="*/ 479452 h 599483"/>
              <a:gd name="connsiteX9" fmla="*/ 309293 w 506955"/>
              <a:gd name="connsiteY9" fmla="*/ 502253 h 599483"/>
              <a:gd name="connsiteX10" fmla="*/ 294402 w 506955"/>
              <a:gd name="connsiteY10" fmla="*/ 494818 h 599483"/>
              <a:gd name="connsiteX11" fmla="*/ 294402 w 506955"/>
              <a:gd name="connsiteY11" fmla="*/ 392214 h 599483"/>
              <a:gd name="connsiteX12" fmla="*/ 309293 w 506955"/>
              <a:gd name="connsiteY12" fmla="*/ 384779 h 599483"/>
              <a:gd name="connsiteX13" fmla="*/ 148958 w 506955"/>
              <a:gd name="connsiteY13" fmla="*/ 358974 h 599483"/>
              <a:gd name="connsiteX14" fmla="*/ 148958 w 506955"/>
              <a:gd name="connsiteY14" fmla="*/ 492370 h 599483"/>
              <a:gd name="connsiteX15" fmla="*/ 151938 w 506955"/>
              <a:gd name="connsiteY15" fmla="*/ 517661 h 599483"/>
              <a:gd name="connsiteX16" fmla="*/ 171302 w 506955"/>
              <a:gd name="connsiteY16" fmla="*/ 530058 h 599483"/>
              <a:gd name="connsiteX17" fmla="*/ 206556 w 506955"/>
              <a:gd name="connsiteY17" fmla="*/ 509230 h 599483"/>
              <a:gd name="connsiteX18" fmla="*/ 206556 w 506955"/>
              <a:gd name="connsiteY18" fmla="*/ 528074 h 599483"/>
              <a:gd name="connsiteX19" fmla="*/ 237340 w 506955"/>
              <a:gd name="connsiteY19" fmla="*/ 528074 h 599483"/>
              <a:gd name="connsiteX20" fmla="*/ 237340 w 506955"/>
              <a:gd name="connsiteY20" fmla="*/ 358974 h 599483"/>
              <a:gd name="connsiteX21" fmla="*/ 206556 w 506955"/>
              <a:gd name="connsiteY21" fmla="*/ 358974 h 599483"/>
              <a:gd name="connsiteX22" fmla="*/ 206556 w 506955"/>
              <a:gd name="connsiteY22" fmla="*/ 487907 h 599483"/>
              <a:gd name="connsiteX23" fmla="*/ 187191 w 506955"/>
              <a:gd name="connsiteY23" fmla="*/ 502288 h 599483"/>
              <a:gd name="connsiteX24" fmla="*/ 180240 w 506955"/>
              <a:gd name="connsiteY24" fmla="*/ 495345 h 599483"/>
              <a:gd name="connsiteX25" fmla="*/ 179743 w 506955"/>
              <a:gd name="connsiteY25" fmla="*/ 483444 h 599483"/>
              <a:gd name="connsiteX26" fmla="*/ 179743 w 506955"/>
              <a:gd name="connsiteY26" fmla="*/ 358974 h 599483"/>
              <a:gd name="connsiteX27" fmla="*/ 423538 w 506955"/>
              <a:gd name="connsiteY27" fmla="*/ 356991 h 599483"/>
              <a:gd name="connsiteX28" fmla="*/ 386795 w 506955"/>
              <a:gd name="connsiteY28" fmla="*/ 374347 h 599483"/>
              <a:gd name="connsiteX29" fmla="*/ 377361 w 506955"/>
              <a:gd name="connsiteY29" fmla="*/ 414019 h 599483"/>
              <a:gd name="connsiteX30" fmla="*/ 377361 w 506955"/>
              <a:gd name="connsiteY30" fmla="*/ 473030 h 599483"/>
              <a:gd name="connsiteX31" fmla="*/ 387292 w 506955"/>
              <a:gd name="connsiteY31" fmla="*/ 512702 h 599483"/>
              <a:gd name="connsiteX32" fmla="*/ 424035 w 506955"/>
              <a:gd name="connsiteY32" fmla="*/ 530058 h 599483"/>
              <a:gd name="connsiteX33" fmla="*/ 461274 w 506955"/>
              <a:gd name="connsiteY33" fmla="*/ 511710 h 599483"/>
              <a:gd name="connsiteX34" fmla="*/ 468226 w 506955"/>
              <a:gd name="connsiteY34" fmla="*/ 493362 h 599483"/>
              <a:gd name="connsiteX35" fmla="*/ 469219 w 506955"/>
              <a:gd name="connsiteY35" fmla="*/ 474022 h 599483"/>
              <a:gd name="connsiteX36" fmla="*/ 469219 w 506955"/>
              <a:gd name="connsiteY36" fmla="*/ 469559 h 599483"/>
              <a:gd name="connsiteX37" fmla="*/ 437938 w 506955"/>
              <a:gd name="connsiteY37" fmla="*/ 469559 h 599483"/>
              <a:gd name="connsiteX38" fmla="*/ 436945 w 506955"/>
              <a:gd name="connsiteY38" fmla="*/ 489891 h 599483"/>
              <a:gd name="connsiteX39" fmla="*/ 423538 w 506955"/>
              <a:gd name="connsiteY39" fmla="*/ 502288 h 599483"/>
              <a:gd name="connsiteX40" fmla="*/ 407649 w 506955"/>
              <a:gd name="connsiteY40" fmla="*/ 478981 h 599483"/>
              <a:gd name="connsiteX41" fmla="*/ 407649 w 506955"/>
              <a:gd name="connsiteY41" fmla="*/ 449227 h 599483"/>
              <a:gd name="connsiteX42" fmla="*/ 469219 w 506955"/>
              <a:gd name="connsiteY42" fmla="*/ 449227 h 599483"/>
              <a:gd name="connsiteX43" fmla="*/ 469219 w 506955"/>
              <a:gd name="connsiteY43" fmla="*/ 414019 h 599483"/>
              <a:gd name="connsiteX44" fmla="*/ 459785 w 506955"/>
              <a:gd name="connsiteY44" fmla="*/ 374347 h 599483"/>
              <a:gd name="connsiteX45" fmla="*/ 423538 w 506955"/>
              <a:gd name="connsiteY45" fmla="*/ 356991 h 599483"/>
              <a:gd name="connsiteX46" fmla="*/ 263656 w 506955"/>
              <a:gd name="connsiteY46" fmla="*/ 301451 h 599483"/>
              <a:gd name="connsiteX47" fmla="*/ 263656 w 506955"/>
              <a:gd name="connsiteY47" fmla="*/ 528074 h 599483"/>
              <a:gd name="connsiteX48" fmla="*/ 294441 w 506955"/>
              <a:gd name="connsiteY48" fmla="*/ 528074 h 599483"/>
              <a:gd name="connsiteX49" fmla="*/ 294441 w 506955"/>
              <a:gd name="connsiteY49" fmla="*/ 511710 h 599483"/>
              <a:gd name="connsiteX50" fmla="*/ 325722 w 506955"/>
              <a:gd name="connsiteY50" fmla="*/ 530058 h 599483"/>
              <a:gd name="connsiteX51" fmla="*/ 350549 w 506955"/>
              <a:gd name="connsiteY51" fmla="*/ 511214 h 599483"/>
              <a:gd name="connsiteX52" fmla="*/ 353528 w 506955"/>
              <a:gd name="connsiteY52" fmla="*/ 476997 h 599483"/>
              <a:gd name="connsiteX53" fmla="*/ 353528 w 506955"/>
              <a:gd name="connsiteY53" fmla="*/ 410052 h 599483"/>
              <a:gd name="connsiteX54" fmla="*/ 350549 w 506955"/>
              <a:gd name="connsiteY54" fmla="*/ 375835 h 599483"/>
              <a:gd name="connsiteX55" fmla="*/ 325722 w 506955"/>
              <a:gd name="connsiteY55" fmla="*/ 356991 h 599483"/>
              <a:gd name="connsiteX56" fmla="*/ 294441 w 506955"/>
              <a:gd name="connsiteY56" fmla="*/ 375339 h 599483"/>
              <a:gd name="connsiteX57" fmla="*/ 294441 w 506955"/>
              <a:gd name="connsiteY57" fmla="*/ 301451 h 599483"/>
              <a:gd name="connsiteX58" fmla="*/ 37736 w 506955"/>
              <a:gd name="connsiteY58" fmla="*/ 301451 h 599483"/>
              <a:gd name="connsiteX59" fmla="*/ 37736 w 506955"/>
              <a:gd name="connsiteY59" fmla="*/ 333188 h 599483"/>
              <a:gd name="connsiteX60" fmla="*/ 73983 w 506955"/>
              <a:gd name="connsiteY60" fmla="*/ 333188 h 599483"/>
              <a:gd name="connsiteX61" fmla="*/ 73983 w 506955"/>
              <a:gd name="connsiteY61" fmla="*/ 528074 h 599483"/>
              <a:gd name="connsiteX62" fmla="*/ 107747 w 506955"/>
              <a:gd name="connsiteY62" fmla="*/ 528074 h 599483"/>
              <a:gd name="connsiteX63" fmla="*/ 107747 w 506955"/>
              <a:gd name="connsiteY63" fmla="*/ 333188 h 599483"/>
              <a:gd name="connsiteX64" fmla="*/ 144490 w 506955"/>
              <a:gd name="connsiteY64" fmla="*/ 333188 h 599483"/>
              <a:gd name="connsiteX65" fmla="*/ 144490 w 506955"/>
              <a:gd name="connsiteY65" fmla="*/ 301451 h 599483"/>
              <a:gd name="connsiteX66" fmla="*/ 253726 w 506955"/>
              <a:gd name="connsiteY66" fmla="*/ 246902 h 599483"/>
              <a:gd name="connsiteX67" fmla="*/ 443399 w 506955"/>
              <a:gd name="connsiteY67" fmla="*/ 253845 h 599483"/>
              <a:gd name="connsiteX68" fmla="*/ 498017 w 506955"/>
              <a:gd name="connsiteY68" fmla="*/ 303434 h 599483"/>
              <a:gd name="connsiteX69" fmla="*/ 506955 w 506955"/>
              <a:gd name="connsiteY69" fmla="*/ 422945 h 599483"/>
              <a:gd name="connsiteX70" fmla="*/ 498017 w 506955"/>
              <a:gd name="connsiteY70" fmla="*/ 542951 h 599483"/>
              <a:gd name="connsiteX71" fmla="*/ 443399 w 506955"/>
              <a:gd name="connsiteY71" fmla="*/ 592541 h 599483"/>
              <a:gd name="connsiteX72" fmla="*/ 253229 w 506955"/>
              <a:gd name="connsiteY72" fmla="*/ 599483 h 599483"/>
              <a:gd name="connsiteX73" fmla="*/ 63556 w 506955"/>
              <a:gd name="connsiteY73" fmla="*/ 592541 h 599483"/>
              <a:gd name="connsiteX74" fmla="*/ 8938 w 506955"/>
              <a:gd name="connsiteY74" fmla="*/ 542951 h 599483"/>
              <a:gd name="connsiteX75" fmla="*/ 0 w 506955"/>
              <a:gd name="connsiteY75" fmla="*/ 422945 h 599483"/>
              <a:gd name="connsiteX76" fmla="*/ 8938 w 506955"/>
              <a:gd name="connsiteY76" fmla="*/ 303434 h 599483"/>
              <a:gd name="connsiteX77" fmla="*/ 63556 w 506955"/>
              <a:gd name="connsiteY77" fmla="*/ 253845 h 599483"/>
              <a:gd name="connsiteX78" fmla="*/ 253726 w 506955"/>
              <a:gd name="connsiteY78" fmla="*/ 246902 h 599483"/>
              <a:gd name="connsiteX79" fmla="*/ 232835 w 506955"/>
              <a:gd name="connsiteY79" fmla="*/ 84287 h 599483"/>
              <a:gd name="connsiteX80" fmla="*/ 217931 w 506955"/>
              <a:gd name="connsiteY80" fmla="*/ 107590 h 599483"/>
              <a:gd name="connsiteX81" fmla="*/ 217931 w 506955"/>
              <a:gd name="connsiteY81" fmla="*/ 179480 h 599483"/>
              <a:gd name="connsiteX82" fmla="*/ 232835 w 506955"/>
              <a:gd name="connsiteY82" fmla="*/ 203278 h 599483"/>
              <a:gd name="connsiteX83" fmla="*/ 247740 w 506955"/>
              <a:gd name="connsiteY83" fmla="*/ 179480 h 599483"/>
              <a:gd name="connsiteX84" fmla="*/ 247740 w 506955"/>
              <a:gd name="connsiteY84" fmla="*/ 107590 h 599483"/>
              <a:gd name="connsiteX85" fmla="*/ 232835 w 506955"/>
              <a:gd name="connsiteY85" fmla="*/ 84287 h 599483"/>
              <a:gd name="connsiteX86" fmla="*/ 303806 w 506955"/>
              <a:gd name="connsiteY86" fmla="*/ 58498 h 599483"/>
              <a:gd name="connsiteX87" fmla="*/ 334613 w 506955"/>
              <a:gd name="connsiteY87" fmla="*/ 58498 h 599483"/>
              <a:gd name="connsiteX88" fmla="*/ 334613 w 506955"/>
              <a:gd name="connsiteY88" fmla="*/ 183940 h 599483"/>
              <a:gd name="connsiteX89" fmla="*/ 335110 w 506955"/>
              <a:gd name="connsiteY89" fmla="*/ 195840 h 599483"/>
              <a:gd name="connsiteX90" fmla="*/ 342563 w 506955"/>
              <a:gd name="connsiteY90" fmla="*/ 203277 h 599483"/>
              <a:gd name="connsiteX91" fmla="*/ 361941 w 506955"/>
              <a:gd name="connsiteY91" fmla="*/ 188899 h 599483"/>
              <a:gd name="connsiteX92" fmla="*/ 361941 w 506955"/>
              <a:gd name="connsiteY92" fmla="*/ 58498 h 599483"/>
              <a:gd name="connsiteX93" fmla="*/ 392748 w 506955"/>
              <a:gd name="connsiteY93" fmla="*/ 58498 h 599483"/>
              <a:gd name="connsiteX94" fmla="*/ 392748 w 506955"/>
              <a:gd name="connsiteY94" fmla="*/ 229060 h 599483"/>
              <a:gd name="connsiteX95" fmla="*/ 361941 w 506955"/>
              <a:gd name="connsiteY95" fmla="*/ 229060 h 599483"/>
              <a:gd name="connsiteX96" fmla="*/ 361941 w 506955"/>
              <a:gd name="connsiteY96" fmla="*/ 210219 h 599483"/>
              <a:gd name="connsiteX97" fmla="*/ 326663 w 506955"/>
              <a:gd name="connsiteY97" fmla="*/ 231043 h 599483"/>
              <a:gd name="connsiteX98" fmla="*/ 306787 w 506955"/>
              <a:gd name="connsiteY98" fmla="*/ 218648 h 599483"/>
              <a:gd name="connsiteX99" fmla="*/ 303806 w 506955"/>
              <a:gd name="connsiteY99" fmla="*/ 193361 h 599483"/>
              <a:gd name="connsiteX100" fmla="*/ 232835 w 506955"/>
              <a:gd name="connsiteY100" fmla="*/ 56027 h 599483"/>
              <a:gd name="connsiteX101" fmla="*/ 269103 w 506955"/>
              <a:gd name="connsiteY101" fmla="*/ 73876 h 599483"/>
              <a:gd name="connsiteX102" fmla="*/ 278542 w 506955"/>
              <a:gd name="connsiteY102" fmla="*/ 114035 h 599483"/>
              <a:gd name="connsiteX103" fmla="*/ 278542 w 506955"/>
              <a:gd name="connsiteY103" fmla="*/ 173530 h 599483"/>
              <a:gd name="connsiteX104" fmla="*/ 269103 w 506955"/>
              <a:gd name="connsiteY104" fmla="*/ 213689 h 599483"/>
              <a:gd name="connsiteX105" fmla="*/ 232835 w 506955"/>
              <a:gd name="connsiteY105" fmla="*/ 231042 h 599483"/>
              <a:gd name="connsiteX106" fmla="*/ 196568 w 506955"/>
              <a:gd name="connsiteY106" fmla="*/ 213689 h 599483"/>
              <a:gd name="connsiteX107" fmla="*/ 187129 w 506955"/>
              <a:gd name="connsiteY107" fmla="*/ 173530 h 599483"/>
              <a:gd name="connsiteX108" fmla="*/ 187129 w 506955"/>
              <a:gd name="connsiteY108" fmla="*/ 114035 h 599483"/>
              <a:gd name="connsiteX109" fmla="*/ 196568 w 506955"/>
              <a:gd name="connsiteY109" fmla="*/ 73876 h 599483"/>
              <a:gd name="connsiteX110" fmla="*/ 232835 w 506955"/>
              <a:gd name="connsiteY110" fmla="*/ 56027 h 599483"/>
              <a:gd name="connsiteX111" fmla="*/ 67982 w 506955"/>
              <a:gd name="connsiteY111" fmla="*/ 0 h 599483"/>
              <a:gd name="connsiteX112" fmla="*/ 104228 w 506955"/>
              <a:gd name="connsiteY112" fmla="*/ 0 h 599483"/>
              <a:gd name="connsiteX113" fmla="*/ 128558 w 506955"/>
              <a:gd name="connsiteY113" fmla="*/ 89736 h 599483"/>
              <a:gd name="connsiteX114" fmla="*/ 151894 w 506955"/>
              <a:gd name="connsiteY114" fmla="*/ 0 h 599483"/>
              <a:gd name="connsiteX115" fmla="*/ 186651 w 506955"/>
              <a:gd name="connsiteY115" fmla="*/ 0 h 599483"/>
              <a:gd name="connsiteX116" fmla="*/ 145440 w 506955"/>
              <a:gd name="connsiteY116" fmla="*/ 136340 h 599483"/>
              <a:gd name="connsiteX117" fmla="*/ 145440 w 506955"/>
              <a:gd name="connsiteY117" fmla="*/ 229050 h 599483"/>
              <a:gd name="connsiteX118" fmla="*/ 111180 w 506955"/>
              <a:gd name="connsiteY118" fmla="*/ 229050 h 599483"/>
              <a:gd name="connsiteX119" fmla="*/ 111180 w 506955"/>
              <a:gd name="connsiteY119" fmla="*/ 136340 h 599483"/>
              <a:gd name="connsiteX120" fmla="*/ 90326 w 506955"/>
              <a:gd name="connsiteY120" fmla="*/ 63956 h 599483"/>
              <a:gd name="connsiteX121" fmla="*/ 67982 w 506955"/>
              <a:gd name="connsiteY121" fmla="*/ 0 h 599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506955" h="599483">
                <a:moveTo>
                  <a:pt x="423033" y="384779"/>
                </a:moveTo>
                <a:cubicBezTo>
                  <a:pt x="433453" y="384779"/>
                  <a:pt x="438415" y="392213"/>
                  <a:pt x="438415" y="408070"/>
                </a:cubicBezTo>
                <a:lnTo>
                  <a:pt x="438415" y="423432"/>
                </a:lnTo>
                <a:lnTo>
                  <a:pt x="407652" y="423432"/>
                </a:lnTo>
                <a:lnTo>
                  <a:pt x="407652" y="408070"/>
                </a:lnTo>
                <a:cubicBezTo>
                  <a:pt x="407652" y="392213"/>
                  <a:pt x="413110" y="384779"/>
                  <a:pt x="423033" y="384779"/>
                </a:cubicBezTo>
                <a:close/>
                <a:moveTo>
                  <a:pt x="309293" y="384779"/>
                </a:moveTo>
                <a:cubicBezTo>
                  <a:pt x="318228" y="384779"/>
                  <a:pt x="322695" y="392214"/>
                  <a:pt x="322695" y="407580"/>
                </a:cubicBezTo>
                <a:lnTo>
                  <a:pt x="322695" y="479452"/>
                </a:lnTo>
                <a:cubicBezTo>
                  <a:pt x="322695" y="494818"/>
                  <a:pt x="318228" y="502253"/>
                  <a:pt x="309293" y="502253"/>
                </a:cubicBezTo>
                <a:cubicBezTo>
                  <a:pt x="304329" y="502253"/>
                  <a:pt x="299366" y="499775"/>
                  <a:pt x="294402" y="494818"/>
                </a:cubicBezTo>
                <a:lnTo>
                  <a:pt x="294402" y="392214"/>
                </a:lnTo>
                <a:cubicBezTo>
                  <a:pt x="299366" y="386762"/>
                  <a:pt x="304329" y="384779"/>
                  <a:pt x="309293" y="384779"/>
                </a:cubicBezTo>
                <a:close/>
                <a:moveTo>
                  <a:pt x="148958" y="358974"/>
                </a:moveTo>
                <a:lnTo>
                  <a:pt x="148958" y="492370"/>
                </a:lnTo>
                <a:cubicBezTo>
                  <a:pt x="148958" y="504271"/>
                  <a:pt x="149951" y="512702"/>
                  <a:pt x="151938" y="517661"/>
                </a:cubicBezTo>
                <a:cubicBezTo>
                  <a:pt x="154917" y="526091"/>
                  <a:pt x="161868" y="530058"/>
                  <a:pt x="171302" y="530058"/>
                </a:cubicBezTo>
                <a:cubicBezTo>
                  <a:pt x="182722" y="530058"/>
                  <a:pt x="194142" y="523115"/>
                  <a:pt x="206556" y="509230"/>
                </a:cubicBezTo>
                <a:lnTo>
                  <a:pt x="206556" y="528074"/>
                </a:lnTo>
                <a:lnTo>
                  <a:pt x="237340" y="528074"/>
                </a:lnTo>
                <a:lnTo>
                  <a:pt x="237340" y="358974"/>
                </a:lnTo>
                <a:lnTo>
                  <a:pt x="206556" y="358974"/>
                </a:lnTo>
                <a:lnTo>
                  <a:pt x="206556" y="487907"/>
                </a:lnTo>
                <a:cubicBezTo>
                  <a:pt x="199604" y="497825"/>
                  <a:pt x="193149" y="502288"/>
                  <a:pt x="187191" y="502288"/>
                </a:cubicBezTo>
                <a:cubicBezTo>
                  <a:pt x="183219" y="502288"/>
                  <a:pt x="180736" y="499808"/>
                  <a:pt x="180240" y="495345"/>
                </a:cubicBezTo>
                <a:cubicBezTo>
                  <a:pt x="179743" y="494354"/>
                  <a:pt x="179743" y="490386"/>
                  <a:pt x="179743" y="483444"/>
                </a:cubicBezTo>
                <a:lnTo>
                  <a:pt x="179743" y="358974"/>
                </a:lnTo>
                <a:close/>
                <a:moveTo>
                  <a:pt x="423538" y="356991"/>
                </a:moveTo>
                <a:cubicBezTo>
                  <a:pt x="407649" y="356991"/>
                  <a:pt x="395733" y="362942"/>
                  <a:pt x="386795" y="374347"/>
                </a:cubicBezTo>
                <a:cubicBezTo>
                  <a:pt x="380340" y="382777"/>
                  <a:pt x="377361" y="396166"/>
                  <a:pt x="377361" y="414019"/>
                </a:cubicBezTo>
                <a:lnTo>
                  <a:pt x="377361" y="473030"/>
                </a:lnTo>
                <a:cubicBezTo>
                  <a:pt x="377361" y="490882"/>
                  <a:pt x="380837" y="504271"/>
                  <a:pt x="387292" y="512702"/>
                </a:cubicBezTo>
                <a:cubicBezTo>
                  <a:pt x="396229" y="524603"/>
                  <a:pt x="408146" y="530058"/>
                  <a:pt x="424035" y="530058"/>
                </a:cubicBezTo>
                <a:cubicBezTo>
                  <a:pt x="440420" y="530058"/>
                  <a:pt x="452833" y="524107"/>
                  <a:pt x="461274" y="511710"/>
                </a:cubicBezTo>
                <a:cubicBezTo>
                  <a:pt x="465247" y="506255"/>
                  <a:pt x="467233" y="500304"/>
                  <a:pt x="468226" y="493362"/>
                </a:cubicBezTo>
                <a:cubicBezTo>
                  <a:pt x="468722" y="490386"/>
                  <a:pt x="469219" y="483940"/>
                  <a:pt x="469219" y="474022"/>
                </a:cubicBezTo>
                <a:lnTo>
                  <a:pt x="469219" y="469559"/>
                </a:lnTo>
                <a:lnTo>
                  <a:pt x="437938" y="469559"/>
                </a:lnTo>
                <a:cubicBezTo>
                  <a:pt x="437938" y="481460"/>
                  <a:pt x="437441" y="488403"/>
                  <a:pt x="436945" y="489891"/>
                </a:cubicBezTo>
                <a:cubicBezTo>
                  <a:pt x="435455" y="498321"/>
                  <a:pt x="430986" y="502288"/>
                  <a:pt x="423538" y="502288"/>
                </a:cubicBezTo>
                <a:cubicBezTo>
                  <a:pt x="413111" y="502288"/>
                  <a:pt x="407649" y="494354"/>
                  <a:pt x="407649" y="478981"/>
                </a:cubicBezTo>
                <a:lnTo>
                  <a:pt x="407649" y="449227"/>
                </a:lnTo>
                <a:lnTo>
                  <a:pt x="469219" y="449227"/>
                </a:lnTo>
                <a:lnTo>
                  <a:pt x="469219" y="414019"/>
                </a:lnTo>
                <a:cubicBezTo>
                  <a:pt x="469219" y="396166"/>
                  <a:pt x="466240" y="382777"/>
                  <a:pt x="459785" y="374347"/>
                </a:cubicBezTo>
                <a:cubicBezTo>
                  <a:pt x="450847" y="362942"/>
                  <a:pt x="438931" y="356991"/>
                  <a:pt x="423538" y="356991"/>
                </a:cubicBezTo>
                <a:close/>
                <a:moveTo>
                  <a:pt x="263656" y="301451"/>
                </a:moveTo>
                <a:lnTo>
                  <a:pt x="263656" y="528074"/>
                </a:lnTo>
                <a:lnTo>
                  <a:pt x="294441" y="528074"/>
                </a:lnTo>
                <a:lnTo>
                  <a:pt x="294441" y="511710"/>
                </a:lnTo>
                <a:cubicBezTo>
                  <a:pt x="304372" y="524107"/>
                  <a:pt x="315295" y="530058"/>
                  <a:pt x="325722" y="530058"/>
                </a:cubicBezTo>
                <a:cubicBezTo>
                  <a:pt x="338135" y="530058"/>
                  <a:pt x="346576" y="523611"/>
                  <a:pt x="350549" y="511214"/>
                </a:cubicBezTo>
                <a:cubicBezTo>
                  <a:pt x="352535" y="504271"/>
                  <a:pt x="353528" y="492866"/>
                  <a:pt x="353528" y="476997"/>
                </a:cubicBezTo>
                <a:lnTo>
                  <a:pt x="353528" y="410052"/>
                </a:lnTo>
                <a:cubicBezTo>
                  <a:pt x="353528" y="394183"/>
                  <a:pt x="352535" y="382777"/>
                  <a:pt x="350549" y="375835"/>
                </a:cubicBezTo>
                <a:cubicBezTo>
                  <a:pt x="346576" y="363437"/>
                  <a:pt x="338135" y="356991"/>
                  <a:pt x="325722" y="356991"/>
                </a:cubicBezTo>
                <a:cubicBezTo>
                  <a:pt x="314799" y="356991"/>
                  <a:pt x="304372" y="362942"/>
                  <a:pt x="294441" y="375339"/>
                </a:cubicBezTo>
                <a:lnTo>
                  <a:pt x="294441" y="301451"/>
                </a:lnTo>
                <a:close/>
                <a:moveTo>
                  <a:pt x="37736" y="301451"/>
                </a:moveTo>
                <a:lnTo>
                  <a:pt x="37736" y="333188"/>
                </a:lnTo>
                <a:lnTo>
                  <a:pt x="73983" y="333188"/>
                </a:lnTo>
                <a:lnTo>
                  <a:pt x="73983" y="528074"/>
                </a:lnTo>
                <a:lnTo>
                  <a:pt x="107747" y="528074"/>
                </a:lnTo>
                <a:lnTo>
                  <a:pt x="107747" y="333188"/>
                </a:lnTo>
                <a:lnTo>
                  <a:pt x="144490" y="333188"/>
                </a:lnTo>
                <a:lnTo>
                  <a:pt x="144490" y="301451"/>
                </a:lnTo>
                <a:close/>
                <a:moveTo>
                  <a:pt x="253726" y="246902"/>
                </a:moveTo>
                <a:cubicBezTo>
                  <a:pt x="316785" y="246902"/>
                  <a:pt x="380340" y="246902"/>
                  <a:pt x="443399" y="253845"/>
                </a:cubicBezTo>
                <a:cubicBezTo>
                  <a:pt x="469715" y="256820"/>
                  <a:pt x="492059" y="276656"/>
                  <a:pt x="498017" y="303434"/>
                </a:cubicBezTo>
                <a:cubicBezTo>
                  <a:pt x="506955" y="341618"/>
                  <a:pt x="506955" y="383769"/>
                  <a:pt x="506955" y="422945"/>
                </a:cubicBezTo>
                <a:cubicBezTo>
                  <a:pt x="506955" y="462616"/>
                  <a:pt x="506955" y="504271"/>
                  <a:pt x="498017" y="542951"/>
                </a:cubicBezTo>
                <a:cubicBezTo>
                  <a:pt x="491563" y="569730"/>
                  <a:pt x="469715" y="589565"/>
                  <a:pt x="443399" y="592541"/>
                </a:cubicBezTo>
                <a:cubicBezTo>
                  <a:pt x="380340" y="599483"/>
                  <a:pt x="316785" y="599483"/>
                  <a:pt x="253229" y="599483"/>
                </a:cubicBezTo>
                <a:cubicBezTo>
                  <a:pt x="190170" y="599483"/>
                  <a:pt x="126615" y="599483"/>
                  <a:pt x="63556" y="592541"/>
                </a:cubicBezTo>
                <a:cubicBezTo>
                  <a:pt x="37240" y="589565"/>
                  <a:pt x="14896" y="569730"/>
                  <a:pt x="8938" y="542951"/>
                </a:cubicBezTo>
                <a:cubicBezTo>
                  <a:pt x="0" y="504271"/>
                  <a:pt x="0" y="462616"/>
                  <a:pt x="0" y="422945"/>
                </a:cubicBezTo>
                <a:cubicBezTo>
                  <a:pt x="0" y="383769"/>
                  <a:pt x="0" y="341618"/>
                  <a:pt x="8938" y="303434"/>
                </a:cubicBezTo>
                <a:cubicBezTo>
                  <a:pt x="15392" y="276656"/>
                  <a:pt x="37240" y="256820"/>
                  <a:pt x="63556" y="253845"/>
                </a:cubicBezTo>
                <a:cubicBezTo>
                  <a:pt x="126615" y="246902"/>
                  <a:pt x="190170" y="246902"/>
                  <a:pt x="253726" y="246902"/>
                </a:cubicBezTo>
                <a:close/>
                <a:moveTo>
                  <a:pt x="232835" y="84287"/>
                </a:moveTo>
                <a:cubicBezTo>
                  <a:pt x="222899" y="84287"/>
                  <a:pt x="217931" y="91724"/>
                  <a:pt x="217931" y="107590"/>
                </a:cubicBezTo>
                <a:lnTo>
                  <a:pt x="217931" y="179480"/>
                </a:lnTo>
                <a:cubicBezTo>
                  <a:pt x="217931" y="195345"/>
                  <a:pt x="222899" y="203278"/>
                  <a:pt x="232835" y="203278"/>
                </a:cubicBezTo>
                <a:cubicBezTo>
                  <a:pt x="242772" y="203278"/>
                  <a:pt x="247740" y="195345"/>
                  <a:pt x="247740" y="179480"/>
                </a:cubicBezTo>
                <a:lnTo>
                  <a:pt x="247740" y="107590"/>
                </a:lnTo>
                <a:cubicBezTo>
                  <a:pt x="247740" y="91724"/>
                  <a:pt x="242772" y="84287"/>
                  <a:pt x="232835" y="84287"/>
                </a:cubicBezTo>
                <a:close/>
                <a:moveTo>
                  <a:pt x="303806" y="58498"/>
                </a:moveTo>
                <a:lnTo>
                  <a:pt x="334613" y="58498"/>
                </a:lnTo>
                <a:lnTo>
                  <a:pt x="334613" y="183940"/>
                </a:lnTo>
                <a:cubicBezTo>
                  <a:pt x="334613" y="190882"/>
                  <a:pt x="334613" y="194848"/>
                  <a:pt x="335110" y="195840"/>
                </a:cubicBezTo>
                <a:cubicBezTo>
                  <a:pt x="336103" y="200798"/>
                  <a:pt x="338091" y="203277"/>
                  <a:pt x="342563" y="203277"/>
                </a:cubicBezTo>
                <a:cubicBezTo>
                  <a:pt x="348525" y="203277"/>
                  <a:pt x="354985" y="198319"/>
                  <a:pt x="361941" y="188899"/>
                </a:cubicBezTo>
                <a:lnTo>
                  <a:pt x="361941" y="58498"/>
                </a:lnTo>
                <a:lnTo>
                  <a:pt x="392748" y="58498"/>
                </a:lnTo>
                <a:lnTo>
                  <a:pt x="392748" y="229060"/>
                </a:lnTo>
                <a:lnTo>
                  <a:pt x="361941" y="229060"/>
                </a:lnTo>
                <a:lnTo>
                  <a:pt x="361941" y="210219"/>
                </a:lnTo>
                <a:cubicBezTo>
                  <a:pt x="349519" y="224102"/>
                  <a:pt x="338091" y="231043"/>
                  <a:pt x="326663" y="231043"/>
                </a:cubicBezTo>
                <a:cubicBezTo>
                  <a:pt x="316725" y="231043"/>
                  <a:pt x="309769" y="227077"/>
                  <a:pt x="306787" y="218648"/>
                </a:cubicBezTo>
                <a:cubicBezTo>
                  <a:pt x="304800" y="213194"/>
                  <a:pt x="303806" y="205261"/>
                  <a:pt x="303806" y="193361"/>
                </a:cubicBezTo>
                <a:close/>
                <a:moveTo>
                  <a:pt x="232835" y="56027"/>
                </a:moveTo>
                <a:cubicBezTo>
                  <a:pt x="248237" y="56027"/>
                  <a:pt x="260160" y="61977"/>
                  <a:pt x="269103" y="73876"/>
                </a:cubicBezTo>
                <a:cubicBezTo>
                  <a:pt x="275561" y="82304"/>
                  <a:pt x="278542" y="95691"/>
                  <a:pt x="278542" y="114035"/>
                </a:cubicBezTo>
                <a:lnTo>
                  <a:pt x="278542" y="173530"/>
                </a:lnTo>
                <a:cubicBezTo>
                  <a:pt x="278542" y="191875"/>
                  <a:pt x="275561" y="205261"/>
                  <a:pt x="269103" y="213689"/>
                </a:cubicBezTo>
                <a:cubicBezTo>
                  <a:pt x="260160" y="225589"/>
                  <a:pt x="248237" y="231042"/>
                  <a:pt x="232835" y="231042"/>
                </a:cubicBezTo>
                <a:cubicBezTo>
                  <a:pt x="217434" y="231042"/>
                  <a:pt x="205511" y="225589"/>
                  <a:pt x="196568" y="213689"/>
                </a:cubicBezTo>
                <a:cubicBezTo>
                  <a:pt x="190110" y="205261"/>
                  <a:pt x="187129" y="191875"/>
                  <a:pt x="187129" y="173530"/>
                </a:cubicBezTo>
                <a:lnTo>
                  <a:pt x="187129" y="114035"/>
                </a:lnTo>
                <a:cubicBezTo>
                  <a:pt x="187129" y="95691"/>
                  <a:pt x="190110" y="82304"/>
                  <a:pt x="196568" y="73876"/>
                </a:cubicBezTo>
                <a:cubicBezTo>
                  <a:pt x="205511" y="61977"/>
                  <a:pt x="217434" y="56027"/>
                  <a:pt x="232835" y="56027"/>
                </a:cubicBezTo>
                <a:close/>
                <a:moveTo>
                  <a:pt x="67982" y="0"/>
                </a:moveTo>
                <a:lnTo>
                  <a:pt x="104228" y="0"/>
                </a:lnTo>
                <a:lnTo>
                  <a:pt x="128558" y="89736"/>
                </a:lnTo>
                <a:lnTo>
                  <a:pt x="151894" y="0"/>
                </a:lnTo>
                <a:lnTo>
                  <a:pt x="186651" y="0"/>
                </a:lnTo>
                <a:lnTo>
                  <a:pt x="145440" y="136340"/>
                </a:lnTo>
                <a:lnTo>
                  <a:pt x="145440" y="229050"/>
                </a:lnTo>
                <a:lnTo>
                  <a:pt x="111180" y="229050"/>
                </a:lnTo>
                <a:lnTo>
                  <a:pt x="111180" y="136340"/>
                </a:lnTo>
                <a:cubicBezTo>
                  <a:pt x="108200" y="119979"/>
                  <a:pt x="101249" y="95686"/>
                  <a:pt x="90326" y="63956"/>
                </a:cubicBezTo>
                <a:cubicBezTo>
                  <a:pt x="82878" y="42637"/>
                  <a:pt x="75430" y="21318"/>
                  <a:pt x="679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95499D4-45BB-974F-A138-7E5108D4D174}"/>
              </a:ext>
            </a:extLst>
          </p:cNvPr>
          <p:cNvSpPr txBox="1"/>
          <p:nvPr/>
        </p:nvSpPr>
        <p:spPr>
          <a:xfrm>
            <a:off x="2538101" y="12767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BE8E7DE-61CE-F640-B4FD-20F23A910B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8270510"/>
              </p:ext>
            </p:extLst>
          </p:nvPr>
        </p:nvGraphicFramePr>
        <p:xfrm>
          <a:off x="379351" y="2403248"/>
          <a:ext cx="5486400" cy="3790950"/>
        </p:xfrm>
        <a:graphic>
          <a:graphicData uri="http://schemas.openxmlformats.org/drawingml/2006/table">
            <a:tbl>
              <a:tblPr>
                <a:tableStyleId>{7E9639D4-E3E2-4D34-9284-5A2195B3D0D7}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3469834015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404953763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99190120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20393123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150854942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Coefficients</a:t>
                      </a:r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Standard Error</a:t>
                      </a:r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 Stat</a:t>
                      </a:r>
                      <a:endParaRPr lang="en-US" sz="16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P-value</a:t>
                      </a:r>
                      <a:endParaRPr lang="en-US" sz="16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223382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Intercept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-2.3045674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1.07763553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-2.1385407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0.03635693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2075628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dirty="0">
                          <a:effectLst/>
                        </a:rPr>
                        <a:t>Money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spent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on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online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shopping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per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month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0.25351997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0.19928684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1.27213604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0.20800042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0565179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dirty="0">
                          <a:effectLst/>
                        </a:rPr>
                        <a:t>Frequency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of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shopping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online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-0.1882294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0.15077396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-1.2484213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0.21649643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68420617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zh-CN" alt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spent</a:t>
                      </a:r>
                      <a:r>
                        <a:rPr lang="zh-CN" alt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</a:t>
                      </a:r>
                      <a:r>
                        <a:rPr lang="zh-CN" alt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Instagram</a:t>
                      </a:r>
                      <a:r>
                        <a:rPr lang="zh-CN" alt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</a:t>
                      </a:r>
                      <a:r>
                        <a:rPr lang="zh-CN" alt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day</a:t>
                      </a:r>
                      <a:endParaRPr lang="en-US" sz="1600" b="1" u="none" strike="noStrike" kern="1200" dirty="0">
                        <a:solidFill>
                          <a:schemeClr val="accen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0.61988249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0.19494389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3.17979944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0.00228644</a:t>
                      </a:r>
                    </a:p>
                  </a:txBody>
                  <a:tcPr marL="9525" marR="9525" marT="9525" marB="0" anchor="b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2134912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dirty="0">
                          <a:effectLst/>
                        </a:rPr>
                        <a:t>Frequency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of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seeing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ads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on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Instagram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0.06958262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0.10920441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0.63717777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0.52631786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52179087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Ads relevant to interests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0.33789847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0.17399623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1.9419873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0.05661283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63643645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Ads with sales promotions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-0.3019304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0.17446117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-1.7306451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0.0884108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5583499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Ad reliability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-0.3228837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0.18379357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-1.7567739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0.08381541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0521347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Ad design quality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0.24090924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0.135959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1.77192569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0.08124252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09023545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number of ads you see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0.42832946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0.14027734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3.05344721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0.00331216</a:t>
                      </a:r>
                    </a:p>
                  </a:txBody>
                  <a:tcPr marL="9525" marR="9525" marT="9525" marB="0" anchor="b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67351222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dirty="0">
                          <a:effectLst/>
                        </a:rPr>
                        <a:t>Personalization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level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on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Instagram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0.19874721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0.12482411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1.59221804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0.11634133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54384749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 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-0.5249103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0.27746669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-1.8917958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0.06311641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913430966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dirty="0">
                          <a:effectLst/>
                        </a:rPr>
                        <a:t>Education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level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0.41314292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0.21049098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1.96275836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0.05409341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19932499"/>
                  </a:ext>
                </a:extLst>
              </a:tr>
            </a:tbl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97B984B2-C24C-E441-8D1A-B55A9CEB2336}"/>
              </a:ext>
            </a:extLst>
          </p:cNvPr>
          <p:cNvSpPr/>
          <p:nvPr/>
        </p:nvSpPr>
        <p:spPr>
          <a:xfrm>
            <a:off x="5066476" y="2419912"/>
            <a:ext cx="914399" cy="3790950"/>
          </a:xfrm>
          <a:custGeom>
            <a:avLst/>
            <a:gdLst>
              <a:gd name="connsiteX0" fmla="*/ 0 w 914399"/>
              <a:gd name="connsiteY0" fmla="*/ 0 h 3790950"/>
              <a:gd name="connsiteX1" fmla="*/ 448056 w 914399"/>
              <a:gd name="connsiteY1" fmla="*/ 0 h 3790950"/>
              <a:gd name="connsiteX2" fmla="*/ 914399 w 914399"/>
              <a:gd name="connsiteY2" fmla="*/ 0 h 3790950"/>
              <a:gd name="connsiteX3" fmla="*/ 914399 w 914399"/>
              <a:gd name="connsiteY3" fmla="*/ 707644 h 3790950"/>
              <a:gd name="connsiteX4" fmla="*/ 914399 w 914399"/>
              <a:gd name="connsiteY4" fmla="*/ 1339469 h 3790950"/>
              <a:gd name="connsiteX5" fmla="*/ 914399 w 914399"/>
              <a:gd name="connsiteY5" fmla="*/ 1895475 h 3790950"/>
              <a:gd name="connsiteX6" fmla="*/ 914399 w 914399"/>
              <a:gd name="connsiteY6" fmla="*/ 2451481 h 3790950"/>
              <a:gd name="connsiteX7" fmla="*/ 914399 w 914399"/>
              <a:gd name="connsiteY7" fmla="*/ 3083306 h 3790950"/>
              <a:gd name="connsiteX8" fmla="*/ 914399 w 914399"/>
              <a:gd name="connsiteY8" fmla="*/ 3790950 h 3790950"/>
              <a:gd name="connsiteX9" fmla="*/ 475487 w 914399"/>
              <a:gd name="connsiteY9" fmla="*/ 3790950 h 3790950"/>
              <a:gd name="connsiteX10" fmla="*/ 0 w 914399"/>
              <a:gd name="connsiteY10" fmla="*/ 3790950 h 3790950"/>
              <a:gd name="connsiteX11" fmla="*/ 0 w 914399"/>
              <a:gd name="connsiteY11" fmla="*/ 3159125 h 3790950"/>
              <a:gd name="connsiteX12" fmla="*/ 0 w 914399"/>
              <a:gd name="connsiteY12" fmla="*/ 2489391 h 3790950"/>
              <a:gd name="connsiteX13" fmla="*/ 0 w 914399"/>
              <a:gd name="connsiteY13" fmla="*/ 1895475 h 3790950"/>
              <a:gd name="connsiteX14" fmla="*/ 0 w 914399"/>
              <a:gd name="connsiteY14" fmla="*/ 1187831 h 3790950"/>
              <a:gd name="connsiteX15" fmla="*/ 0 w 914399"/>
              <a:gd name="connsiteY15" fmla="*/ 0 h 3790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14399" h="3790950" extrusionOk="0">
                <a:moveTo>
                  <a:pt x="0" y="0"/>
                </a:moveTo>
                <a:cubicBezTo>
                  <a:pt x="172237" y="-6849"/>
                  <a:pt x="314146" y="21792"/>
                  <a:pt x="448056" y="0"/>
                </a:cubicBezTo>
                <a:cubicBezTo>
                  <a:pt x="581966" y="-21792"/>
                  <a:pt x="683442" y="-21307"/>
                  <a:pt x="914399" y="0"/>
                </a:cubicBezTo>
                <a:cubicBezTo>
                  <a:pt x="911450" y="215747"/>
                  <a:pt x="934927" y="451692"/>
                  <a:pt x="914399" y="707644"/>
                </a:cubicBezTo>
                <a:cubicBezTo>
                  <a:pt x="893871" y="963596"/>
                  <a:pt x="913583" y="1167610"/>
                  <a:pt x="914399" y="1339469"/>
                </a:cubicBezTo>
                <a:cubicBezTo>
                  <a:pt x="915215" y="1511329"/>
                  <a:pt x="895439" y="1676332"/>
                  <a:pt x="914399" y="1895475"/>
                </a:cubicBezTo>
                <a:cubicBezTo>
                  <a:pt x="933359" y="2114618"/>
                  <a:pt x="931788" y="2214035"/>
                  <a:pt x="914399" y="2451481"/>
                </a:cubicBezTo>
                <a:cubicBezTo>
                  <a:pt x="897010" y="2688927"/>
                  <a:pt x="937371" y="2855797"/>
                  <a:pt x="914399" y="3083306"/>
                </a:cubicBezTo>
                <a:cubicBezTo>
                  <a:pt x="891427" y="3310815"/>
                  <a:pt x="914432" y="3499054"/>
                  <a:pt x="914399" y="3790950"/>
                </a:cubicBezTo>
                <a:cubicBezTo>
                  <a:pt x="745369" y="3771028"/>
                  <a:pt x="637861" y="3805550"/>
                  <a:pt x="475487" y="3790950"/>
                </a:cubicBezTo>
                <a:cubicBezTo>
                  <a:pt x="313113" y="3776350"/>
                  <a:pt x="149318" y="3795133"/>
                  <a:pt x="0" y="3790950"/>
                </a:cubicBezTo>
                <a:cubicBezTo>
                  <a:pt x="-3957" y="3511322"/>
                  <a:pt x="15194" y="3454475"/>
                  <a:pt x="0" y="3159125"/>
                </a:cubicBezTo>
                <a:cubicBezTo>
                  <a:pt x="-15194" y="2863775"/>
                  <a:pt x="-33259" y="2756845"/>
                  <a:pt x="0" y="2489391"/>
                </a:cubicBezTo>
                <a:cubicBezTo>
                  <a:pt x="33259" y="2221937"/>
                  <a:pt x="-28031" y="2055415"/>
                  <a:pt x="0" y="1895475"/>
                </a:cubicBezTo>
                <a:cubicBezTo>
                  <a:pt x="28031" y="1735535"/>
                  <a:pt x="32260" y="1369278"/>
                  <a:pt x="0" y="1187831"/>
                </a:cubicBezTo>
                <a:cubicBezTo>
                  <a:pt x="-32260" y="1006384"/>
                  <a:pt x="-22904" y="363786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D30DC18-5783-A245-BA15-39CB3CB826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5309639"/>
              </p:ext>
            </p:extLst>
          </p:nvPr>
        </p:nvGraphicFramePr>
        <p:xfrm>
          <a:off x="1872550" y="1344522"/>
          <a:ext cx="2377440" cy="628650"/>
        </p:xfrm>
        <a:graphic>
          <a:graphicData uri="http://schemas.openxmlformats.org/drawingml/2006/table">
            <a:tbl>
              <a:tblPr>
                <a:tableStyleId>{7E9639D4-E3E2-4D34-9284-5A2195B3D0D7}</a:tableStyleId>
              </a:tblPr>
              <a:tblGrid>
                <a:gridCol w="1188720">
                  <a:extLst>
                    <a:ext uri="{9D8B030D-6E8A-4147-A177-3AD203B41FA5}">
                      <a16:colId xmlns:a16="http://schemas.microsoft.com/office/drawing/2014/main" val="1988758998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4251123988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R Square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>
                          <a:effectLst/>
                        </a:rPr>
                        <a:t>0.59250447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6483266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Adjusted R Square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>
                          <a:effectLst/>
                        </a:rPr>
                        <a:t>0.51488627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39852862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863C451-C5C8-D64D-985B-78965464B8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0643217"/>
              </p:ext>
            </p:extLst>
          </p:nvPr>
        </p:nvGraphicFramePr>
        <p:xfrm>
          <a:off x="7815642" y="1344522"/>
          <a:ext cx="2377440" cy="628650"/>
        </p:xfrm>
        <a:graphic>
          <a:graphicData uri="http://schemas.openxmlformats.org/drawingml/2006/table">
            <a:tbl>
              <a:tblPr>
                <a:tableStyleId>{7E9639D4-E3E2-4D34-9284-5A2195B3D0D7}</a:tableStyleId>
              </a:tblPr>
              <a:tblGrid>
                <a:gridCol w="1188720">
                  <a:extLst>
                    <a:ext uri="{9D8B030D-6E8A-4147-A177-3AD203B41FA5}">
                      <a16:colId xmlns:a16="http://schemas.microsoft.com/office/drawing/2014/main" val="3947570457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3735921525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kern="1200" dirty="0">
                          <a:effectLst/>
                        </a:rPr>
                        <a:t>R Square</a:t>
                      </a:r>
                      <a:endParaRPr lang="en-US" sz="2000" b="1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>
                          <a:effectLst/>
                        </a:rPr>
                        <a:t>0.44236506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963016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Adjusted R Square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>
                          <a:effectLst/>
                        </a:rPr>
                        <a:t>0.33614888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95129496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B5EBDD9-8FFA-0C4B-8239-7AAF5ED929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0406903"/>
              </p:ext>
            </p:extLst>
          </p:nvPr>
        </p:nvGraphicFramePr>
        <p:xfrm>
          <a:off x="6096000" y="2403248"/>
          <a:ext cx="5486400" cy="3790950"/>
        </p:xfrm>
        <a:graphic>
          <a:graphicData uri="http://schemas.openxmlformats.org/drawingml/2006/table">
            <a:tbl>
              <a:tblPr>
                <a:tableStyleId>{7E9639D4-E3E2-4D34-9284-5A2195B3D0D7}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76845241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49200012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825095232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13997546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717191852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Coefficients</a:t>
                      </a:r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Standard Error</a:t>
                      </a:r>
                      <a:endParaRPr lang="en-US" sz="16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 Stat</a:t>
                      </a:r>
                      <a:endParaRPr lang="en-US" sz="16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P-value</a:t>
                      </a:r>
                      <a:endParaRPr lang="en-US" sz="16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5365115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Intercept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-1.875445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1.08161387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-1.7339321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0.08782151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586355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dirty="0">
                          <a:effectLst/>
                        </a:rPr>
                        <a:t>Money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spent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on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online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shopping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per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month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0.12599941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0.19218973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0.65559907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0.51446919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3316613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dirty="0">
                          <a:effectLst/>
                        </a:rPr>
                        <a:t>Frequency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of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shopping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online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0.06528599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0.14499006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0.45027904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0.65405498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3762968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dirty="0">
                          <a:effectLst/>
                        </a:rPr>
                        <a:t>Time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spent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on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YouTube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per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day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0.04897995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0.13976383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0.35044799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0.72717158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34117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dirty="0">
                          <a:effectLst/>
                        </a:rPr>
                        <a:t>Frequency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of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seeing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ads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on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YouTube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0.13740437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0.09326863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1.47321104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0.14567316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5955500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Ads relevant to interests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0.21126661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0.1619499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1.30451826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0.1968025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705571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Ads with sales promotions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-0.38844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0.16803445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-2.311669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0.02407864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762632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Ad reliability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-0.1878835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0.17889344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-1.0502538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0.29761358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9473140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 design quality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0.40222976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0.13340023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3.0152104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0.00369871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6379742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number of ads you see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0.30505271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0.13612488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2.24097682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0.02856059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3483651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b="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Personalization</a:t>
                      </a:r>
                      <a:r>
                        <a:rPr lang="zh-CN" altLang="en-US" sz="1600" b="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level</a:t>
                      </a:r>
                      <a:r>
                        <a:rPr lang="zh-CN" altLang="en-US" sz="1600" b="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</a:t>
                      </a:r>
                      <a:r>
                        <a:rPr lang="zh-CN" altLang="en-US" sz="1600" b="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0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YouTube</a:t>
                      </a:r>
                      <a:endParaRPr lang="en-US" sz="1600" b="0" u="none" strike="noStrike" kern="1200" dirty="0">
                        <a:solidFill>
                          <a:schemeClr val="accen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0.28458804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0.1057249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2.69177886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0.00909177</a:t>
                      </a:r>
                      <a:endParaRPr lang="en-US" sz="1600" b="0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0703533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Is Male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-0.0514145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0.27635407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-0.1860458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0.85300663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18412772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dirty="0">
                          <a:effectLst/>
                        </a:rPr>
                        <a:t>Education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level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0.27101625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0.20085755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1.34929579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0.18207132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49497928"/>
                  </a:ext>
                </a:extLst>
              </a:tr>
            </a:tbl>
          </a:graphicData>
        </a:graphic>
      </p:graphicFrame>
      <p:sp>
        <p:nvSpPr>
          <p:cNvPr id="21" name="Rectangle 20">
            <a:extLst>
              <a:ext uri="{FF2B5EF4-FFF2-40B4-BE49-F238E27FC236}">
                <a16:creationId xmlns:a16="http://schemas.microsoft.com/office/drawing/2014/main" id="{E08694C8-3FB6-054E-B87C-22EA461FA635}"/>
              </a:ext>
            </a:extLst>
          </p:cNvPr>
          <p:cNvSpPr/>
          <p:nvPr/>
        </p:nvSpPr>
        <p:spPr>
          <a:xfrm>
            <a:off x="10783126" y="2403248"/>
            <a:ext cx="914399" cy="3807614"/>
          </a:xfrm>
          <a:custGeom>
            <a:avLst/>
            <a:gdLst>
              <a:gd name="connsiteX0" fmla="*/ 0 w 914399"/>
              <a:gd name="connsiteY0" fmla="*/ 0 h 3807614"/>
              <a:gd name="connsiteX1" fmla="*/ 448056 w 914399"/>
              <a:gd name="connsiteY1" fmla="*/ 0 h 3807614"/>
              <a:gd name="connsiteX2" fmla="*/ 914399 w 914399"/>
              <a:gd name="connsiteY2" fmla="*/ 0 h 3807614"/>
              <a:gd name="connsiteX3" fmla="*/ 914399 w 914399"/>
              <a:gd name="connsiteY3" fmla="*/ 710755 h 3807614"/>
              <a:gd name="connsiteX4" fmla="*/ 914399 w 914399"/>
              <a:gd name="connsiteY4" fmla="*/ 1345357 h 3807614"/>
              <a:gd name="connsiteX5" fmla="*/ 914399 w 914399"/>
              <a:gd name="connsiteY5" fmla="*/ 1903807 h 3807614"/>
              <a:gd name="connsiteX6" fmla="*/ 914399 w 914399"/>
              <a:gd name="connsiteY6" fmla="*/ 2462257 h 3807614"/>
              <a:gd name="connsiteX7" fmla="*/ 914399 w 914399"/>
              <a:gd name="connsiteY7" fmla="*/ 3096859 h 3807614"/>
              <a:gd name="connsiteX8" fmla="*/ 914399 w 914399"/>
              <a:gd name="connsiteY8" fmla="*/ 3807614 h 3807614"/>
              <a:gd name="connsiteX9" fmla="*/ 475487 w 914399"/>
              <a:gd name="connsiteY9" fmla="*/ 3807614 h 3807614"/>
              <a:gd name="connsiteX10" fmla="*/ 0 w 914399"/>
              <a:gd name="connsiteY10" fmla="*/ 3807614 h 3807614"/>
              <a:gd name="connsiteX11" fmla="*/ 0 w 914399"/>
              <a:gd name="connsiteY11" fmla="*/ 3173012 h 3807614"/>
              <a:gd name="connsiteX12" fmla="*/ 0 w 914399"/>
              <a:gd name="connsiteY12" fmla="*/ 2500333 h 3807614"/>
              <a:gd name="connsiteX13" fmla="*/ 0 w 914399"/>
              <a:gd name="connsiteY13" fmla="*/ 1903807 h 3807614"/>
              <a:gd name="connsiteX14" fmla="*/ 0 w 914399"/>
              <a:gd name="connsiteY14" fmla="*/ 1193052 h 3807614"/>
              <a:gd name="connsiteX15" fmla="*/ 0 w 914399"/>
              <a:gd name="connsiteY15" fmla="*/ 0 h 3807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14399" h="3807614" extrusionOk="0">
                <a:moveTo>
                  <a:pt x="0" y="0"/>
                </a:moveTo>
                <a:cubicBezTo>
                  <a:pt x="172237" y="-6849"/>
                  <a:pt x="314146" y="21792"/>
                  <a:pt x="448056" y="0"/>
                </a:cubicBezTo>
                <a:cubicBezTo>
                  <a:pt x="581966" y="-21792"/>
                  <a:pt x="683442" y="-21307"/>
                  <a:pt x="914399" y="0"/>
                </a:cubicBezTo>
                <a:cubicBezTo>
                  <a:pt x="910773" y="310556"/>
                  <a:pt x="920960" y="361154"/>
                  <a:pt x="914399" y="710755"/>
                </a:cubicBezTo>
                <a:cubicBezTo>
                  <a:pt x="907838" y="1060357"/>
                  <a:pt x="897068" y="1218407"/>
                  <a:pt x="914399" y="1345357"/>
                </a:cubicBezTo>
                <a:cubicBezTo>
                  <a:pt x="931730" y="1472307"/>
                  <a:pt x="928904" y="1721929"/>
                  <a:pt x="914399" y="1903807"/>
                </a:cubicBezTo>
                <a:cubicBezTo>
                  <a:pt x="899895" y="2085685"/>
                  <a:pt x="936971" y="2213311"/>
                  <a:pt x="914399" y="2462257"/>
                </a:cubicBezTo>
                <a:cubicBezTo>
                  <a:pt x="891828" y="2711203"/>
                  <a:pt x="893473" y="2831713"/>
                  <a:pt x="914399" y="3096859"/>
                </a:cubicBezTo>
                <a:cubicBezTo>
                  <a:pt x="935325" y="3362005"/>
                  <a:pt x="940821" y="3545699"/>
                  <a:pt x="914399" y="3807614"/>
                </a:cubicBezTo>
                <a:cubicBezTo>
                  <a:pt x="745369" y="3787692"/>
                  <a:pt x="637861" y="3822214"/>
                  <a:pt x="475487" y="3807614"/>
                </a:cubicBezTo>
                <a:cubicBezTo>
                  <a:pt x="313113" y="3793014"/>
                  <a:pt x="149318" y="3811797"/>
                  <a:pt x="0" y="3807614"/>
                </a:cubicBezTo>
                <a:cubicBezTo>
                  <a:pt x="-5674" y="3529276"/>
                  <a:pt x="-28577" y="3319673"/>
                  <a:pt x="0" y="3173012"/>
                </a:cubicBezTo>
                <a:cubicBezTo>
                  <a:pt x="28577" y="3026351"/>
                  <a:pt x="26392" y="2810835"/>
                  <a:pt x="0" y="2500333"/>
                </a:cubicBezTo>
                <a:cubicBezTo>
                  <a:pt x="-26392" y="2189831"/>
                  <a:pt x="18756" y="2058105"/>
                  <a:pt x="0" y="1903807"/>
                </a:cubicBezTo>
                <a:cubicBezTo>
                  <a:pt x="-18756" y="1749509"/>
                  <a:pt x="6290" y="1514203"/>
                  <a:pt x="0" y="1193052"/>
                </a:cubicBezTo>
                <a:cubicBezTo>
                  <a:pt x="-6290" y="871902"/>
                  <a:pt x="36827" y="361118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560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BA2C935-49B0-5E47-8088-A0E2F8CDD302}"/>
              </a:ext>
            </a:extLst>
          </p:cNvPr>
          <p:cNvSpPr txBox="1">
            <a:spLocks/>
          </p:cNvSpPr>
          <p:nvPr/>
        </p:nvSpPr>
        <p:spPr>
          <a:xfrm>
            <a:off x="838200" y="160021"/>
            <a:ext cx="10515600" cy="83450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>
                <a:solidFill>
                  <a:schemeClr val="accent1"/>
                </a:solidFill>
                <a:latin typeface="+mn-lt"/>
              </a:rPr>
              <a:t>Frequency</a:t>
            </a:r>
            <a:r>
              <a:rPr lang="zh-CN" altLang="en-US" b="1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>
                <a:solidFill>
                  <a:schemeClr val="accent1"/>
                </a:solidFill>
                <a:latin typeface="+mn-lt"/>
              </a:rPr>
              <a:t>of</a:t>
            </a:r>
            <a:r>
              <a:rPr lang="zh-CN" altLang="en-US" b="1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>
                <a:solidFill>
                  <a:schemeClr val="accent1"/>
                </a:solidFill>
                <a:latin typeface="+mn-lt"/>
              </a:rPr>
              <a:t>Obtaining</a:t>
            </a:r>
            <a:r>
              <a:rPr lang="zh-CN" altLang="en-US" b="1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>
                <a:solidFill>
                  <a:schemeClr val="accent1"/>
                </a:solidFill>
                <a:latin typeface="+mn-lt"/>
              </a:rPr>
              <a:t>Products</a:t>
            </a:r>
            <a:r>
              <a:rPr lang="zh-CN" altLang="en-US" b="1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>
                <a:solidFill>
                  <a:schemeClr val="accent1"/>
                </a:solidFill>
                <a:latin typeface="+mn-lt"/>
              </a:rPr>
              <a:t>and</a:t>
            </a:r>
            <a:r>
              <a:rPr lang="zh-CN" altLang="en-US" b="1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>
                <a:solidFill>
                  <a:schemeClr val="accent1"/>
                </a:solidFill>
                <a:latin typeface="+mn-lt"/>
              </a:rPr>
              <a:t>Service</a:t>
            </a:r>
            <a:r>
              <a:rPr lang="zh-CN" altLang="en-US" b="1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>
                <a:solidFill>
                  <a:schemeClr val="accent1"/>
                </a:solidFill>
                <a:latin typeface="+mn-lt"/>
              </a:rPr>
              <a:t>on</a:t>
            </a:r>
            <a:r>
              <a:rPr lang="zh-CN" altLang="en-US" b="1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>
                <a:solidFill>
                  <a:schemeClr val="accent1"/>
                </a:solidFill>
                <a:latin typeface="+mn-lt"/>
              </a:rPr>
              <a:t>Instagram</a:t>
            </a:r>
            <a:r>
              <a:rPr lang="zh-CN" altLang="en-US" b="1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>
                <a:solidFill>
                  <a:schemeClr val="accent1"/>
                </a:solidFill>
                <a:latin typeface="+mn-lt"/>
              </a:rPr>
              <a:t>vs.</a:t>
            </a:r>
            <a:r>
              <a:rPr lang="zh-CN" altLang="en-US" b="1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>
                <a:solidFill>
                  <a:schemeClr val="accent1"/>
                </a:solidFill>
                <a:latin typeface="+mn-lt"/>
              </a:rPr>
              <a:t>YouTube</a:t>
            </a:r>
            <a:endParaRPr lang="en-US" b="1" dirty="0">
              <a:solidFill>
                <a:schemeClr val="accent1"/>
              </a:solidFill>
              <a:latin typeface="+mn-lt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EEAA6EB-D63F-6048-9200-4D675C6191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51088"/>
              </p:ext>
            </p:extLst>
          </p:nvPr>
        </p:nvGraphicFramePr>
        <p:xfrm>
          <a:off x="657950" y="2151991"/>
          <a:ext cx="5318724" cy="4297680"/>
        </p:xfrm>
        <a:graphic>
          <a:graphicData uri="http://schemas.openxmlformats.org/drawingml/2006/table">
            <a:tbl>
              <a:tblPr>
                <a:tableStyleId>{7E9639D4-E3E2-4D34-9284-5A2195B3D0D7}</a:tableStyleId>
              </a:tblPr>
              <a:tblGrid>
                <a:gridCol w="2011680">
                  <a:extLst>
                    <a:ext uri="{9D8B030D-6E8A-4147-A177-3AD203B41FA5}">
                      <a16:colId xmlns:a16="http://schemas.microsoft.com/office/drawing/2014/main" val="2818116171"/>
                    </a:ext>
                  </a:extLst>
                </a:gridCol>
                <a:gridCol w="826761">
                  <a:extLst>
                    <a:ext uri="{9D8B030D-6E8A-4147-A177-3AD203B41FA5}">
                      <a16:colId xmlns:a16="http://schemas.microsoft.com/office/drawing/2014/main" val="2904821290"/>
                    </a:ext>
                  </a:extLst>
                </a:gridCol>
                <a:gridCol w="826761">
                  <a:extLst>
                    <a:ext uri="{9D8B030D-6E8A-4147-A177-3AD203B41FA5}">
                      <a16:colId xmlns:a16="http://schemas.microsoft.com/office/drawing/2014/main" val="904934704"/>
                    </a:ext>
                  </a:extLst>
                </a:gridCol>
                <a:gridCol w="826761">
                  <a:extLst>
                    <a:ext uri="{9D8B030D-6E8A-4147-A177-3AD203B41FA5}">
                      <a16:colId xmlns:a16="http://schemas.microsoft.com/office/drawing/2014/main" val="696912644"/>
                    </a:ext>
                  </a:extLst>
                </a:gridCol>
                <a:gridCol w="826761">
                  <a:extLst>
                    <a:ext uri="{9D8B030D-6E8A-4147-A177-3AD203B41FA5}">
                      <a16:colId xmlns:a16="http://schemas.microsoft.com/office/drawing/2014/main" val="2925533857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 </a:t>
                      </a:r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Coefficients</a:t>
                      </a:r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Standard Error</a:t>
                      </a:r>
                      <a:endParaRPr lang="en-US" sz="1600" b="0" i="1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t Stat</a:t>
                      </a:r>
                      <a:endParaRPr lang="en-US" sz="1600" b="0" i="1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P-value</a:t>
                      </a:r>
                      <a:endParaRPr lang="en-US" sz="1600" b="0" i="1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6237607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Intercept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-1.1745104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0.84215454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-1.3946495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0.1681799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786900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dirty="0">
                          <a:effectLst/>
                          <a:latin typeface="+mn-lt"/>
                        </a:rPr>
                        <a:t>Online</a:t>
                      </a:r>
                      <a:r>
                        <a:rPr lang="zh-CN" altLang="en-US" sz="16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  <a:latin typeface="+mn-lt"/>
                        </a:rPr>
                        <a:t>shopping</a:t>
                      </a:r>
                      <a:r>
                        <a:rPr lang="zh-CN" altLang="en-US" sz="16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  <a:latin typeface="+mn-lt"/>
                        </a:rPr>
                        <a:t>enjoyment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0.15329194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0.11019755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1.39106484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0.16925906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2308342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Likelihood</a:t>
                      </a:r>
                      <a:r>
                        <a:rPr lang="zh-CN" alt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</a:t>
                      </a:r>
                      <a:r>
                        <a:rPr lang="zh-CN" alt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explore</a:t>
                      </a:r>
                      <a:r>
                        <a:rPr lang="zh-CN" alt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ads</a:t>
                      </a:r>
                      <a:r>
                        <a:rPr lang="zh-CN" alt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</a:t>
                      </a:r>
                      <a:r>
                        <a:rPr lang="zh-CN" alt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Instagram</a:t>
                      </a:r>
                      <a:endParaRPr lang="en-US" sz="1600" b="1" u="none" strike="noStrike" kern="1200" dirty="0">
                        <a:solidFill>
                          <a:schemeClr val="accen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0.33931573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0.08638787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3.92781663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0.00022099</a:t>
                      </a:r>
                      <a:endParaRPr lang="en-US" sz="1600" b="1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307248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dirty="0">
                          <a:effectLst/>
                          <a:latin typeface="+mn-lt"/>
                        </a:rPr>
                        <a:t>Money</a:t>
                      </a:r>
                      <a:r>
                        <a:rPr lang="zh-CN" altLang="en-US" sz="16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  <a:latin typeface="+mn-lt"/>
                        </a:rPr>
                        <a:t>spent</a:t>
                      </a:r>
                      <a:r>
                        <a:rPr lang="zh-CN" altLang="en-US" sz="16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  <a:latin typeface="+mn-lt"/>
                        </a:rPr>
                        <a:t>on</a:t>
                      </a:r>
                      <a:r>
                        <a:rPr lang="zh-CN" altLang="en-US" sz="16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  <a:latin typeface="+mn-lt"/>
                        </a:rPr>
                        <a:t>online</a:t>
                      </a:r>
                      <a:r>
                        <a:rPr lang="zh-CN" altLang="en-US" sz="16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  <a:latin typeface="+mn-lt"/>
                        </a:rPr>
                        <a:t>shopping</a:t>
                      </a:r>
                      <a:r>
                        <a:rPr lang="zh-CN" altLang="en-US" sz="16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  <a:latin typeface="+mn-lt"/>
                        </a:rPr>
                        <a:t>per</a:t>
                      </a:r>
                      <a:r>
                        <a:rPr lang="zh-CN" altLang="en-US" sz="16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  <a:latin typeface="+mn-lt"/>
                        </a:rPr>
                        <a:t>month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0.17347984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0.13754755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1.26123541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0.21202623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3441141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dirty="0">
                          <a:effectLst/>
                          <a:latin typeface="+mn-lt"/>
                        </a:rPr>
                        <a:t>Frequency</a:t>
                      </a:r>
                      <a:r>
                        <a:rPr lang="zh-CN" altLang="en-US" sz="16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  <a:latin typeface="+mn-lt"/>
                        </a:rPr>
                        <a:t>of</a:t>
                      </a:r>
                      <a:r>
                        <a:rPr lang="zh-CN" altLang="en-US" sz="16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  <a:latin typeface="+mn-lt"/>
                        </a:rPr>
                        <a:t>shopping</a:t>
                      </a:r>
                      <a:r>
                        <a:rPr lang="zh-CN" altLang="en-US" sz="16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  <a:latin typeface="+mn-lt"/>
                        </a:rPr>
                        <a:t>online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-0.0122392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0.10689806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-0.1144944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0.90922191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1194513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Time</a:t>
                      </a:r>
                      <a:r>
                        <a:rPr lang="zh-CN" altLang="en-US" sz="16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spent</a:t>
                      </a:r>
                      <a:r>
                        <a:rPr lang="zh-CN" altLang="en-US" sz="16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</a:t>
                      </a:r>
                      <a:r>
                        <a:rPr lang="zh-CN" altLang="en-US" sz="16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Instagram</a:t>
                      </a:r>
                      <a:r>
                        <a:rPr lang="zh-CN" altLang="en-US" sz="16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</a:t>
                      </a:r>
                      <a:r>
                        <a:rPr lang="zh-CN" altLang="en-US" sz="16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day</a:t>
                      </a:r>
                      <a:endParaRPr lang="en-US" sz="1600" b="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0.05058962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0.14017927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0.36089233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0.71942678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8277853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b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Frequency</a:t>
                      </a:r>
                      <a:r>
                        <a:rPr lang="zh-CN" altLang="en-US" sz="1600" b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b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of</a:t>
                      </a:r>
                      <a:r>
                        <a:rPr lang="zh-CN" altLang="en-US" sz="1600" b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b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seeing</a:t>
                      </a:r>
                      <a:r>
                        <a:rPr lang="zh-CN" altLang="en-US" sz="1600" b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b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ads</a:t>
                      </a:r>
                      <a:r>
                        <a:rPr lang="zh-CN" altLang="en-US" sz="1600" b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b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on</a:t>
                      </a:r>
                      <a:r>
                        <a:rPr lang="zh-CN" altLang="en-US" sz="1600" b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b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Instagram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-0.0408529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0.07402309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-0.5518939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0.58303741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932007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Ads relevant to interests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0.10174081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0.12121589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0.83933563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0.40455842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1118477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Ads with sales promotions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-0.0937125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0.11941935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-0.7847343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0.43564646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9531652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Ad reliability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0.07340095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0.12832793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0.5719795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0.56943779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1584088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Ad design quality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0.03346331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0.09600475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0.34855897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0.72862061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782655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Total number of ads you see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0.1211609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0.10043179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1.20639986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0.2323214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383438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dirty="0">
                          <a:effectLst/>
                          <a:latin typeface="+mn-lt"/>
                        </a:rPr>
                        <a:t>Personalization</a:t>
                      </a:r>
                      <a:r>
                        <a:rPr lang="zh-CN" altLang="en-US" sz="16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  <a:latin typeface="+mn-lt"/>
                        </a:rPr>
                        <a:t>level</a:t>
                      </a:r>
                      <a:r>
                        <a:rPr lang="zh-CN" altLang="en-US" sz="16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  <a:latin typeface="+mn-lt"/>
                        </a:rPr>
                        <a:t>on</a:t>
                      </a:r>
                      <a:r>
                        <a:rPr lang="zh-CN" altLang="en-US" sz="16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  <a:latin typeface="+mn-lt"/>
                        </a:rPr>
                        <a:t>Instagram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0.12084483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0.08531315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1.41648542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0.16172008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2024187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 Male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0.57091513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0.20911816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2.73010778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u="none" strike="noStrike" dirty="0">
                          <a:solidFill>
                            <a:schemeClr val="accent1"/>
                          </a:solidFill>
                          <a:effectLst/>
                          <a:latin typeface="+mn-lt"/>
                        </a:rPr>
                        <a:t>0.00826437</a:t>
                      </a:r>
                      <a:endParaRPr lang="en-US" sz="1600" b="1" i="0" u="none" strike="noStrike" dirty="0">
                        <a:solidFill>
                          <a:schemeClr val="accent1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86776345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dirty="0">
                          <a:effectLst/>
                          <a:latin typeface="+mn-lt"/>
                        </a:rPr>
                        <a:t>Education</a:t>
                      </a:r>
                      <a:r>
                        <a:rPr lang="zh-CN" altLang="en-US" sz="1600" u="none" strike="noStrike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  <a:latin typeface="+mn-lt"/>
                        </a:rPr>
                        <a:t>level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-0.0731834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0.14716616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  <a:latin typeface="+mn-lt"/>
                        </a:rPr>
                        <a:t>-0.497284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  <a:latin typeface="+mn-lt"/>
                        </a:rPr>
                        <a:t>0.62077653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840257"/>
                  </a:ext>
                </a:extLst>
              </a:tr>
            </a:tbl>
          </a:graphicData>
        </a:graphic>
      </p:graphicFrame>
      <p:sp>
        <p:nvSpPr>
          <p:cNvPr id="14" name="instagram_160167">
            <a:extLst>
              <a:ext uri="{FF2B5EF4-FFF2-40B4-BE49-F238E27FC236}">
                <a16:creationId xmlns:a16="http://schemas.microsoft.com/office/drawing/2014/main" id="{584B92BD-B1C7-9143-850E-4E5BBEC84F43}"/>
              </a:ext>
            </a:extLst>
          </p:cNvPr>
          <p:cNvSpPr>
            <a:spLocks noChangeAspect="1"/>
          </p:cNvSpPr>
          <p:nvPr/>
        </p:nvSpPr>
        <p:spPr>
          <a:xfrm>
            <a:off x="657950" y="1063090"/>
            <a:ext cx="912924" cy="914400"/>
          </a:xfrm>
          <a:custGeom>
            <a:avLst/>
            <a:gdLst>
              <a:gd name="connsiteX0" fmla="*/ 121763 h 600884"/>
              <a:gd name="connsiteY0" fmla="*/ 121763 h 600884"/>
              <a:gd name="connsiteX1" fmla="*/ 121763 h 600884"/>
              <a:gd name="connsiteY1" fmla="*/ 121763 h 600884"/>
              <a:gd name="connsiteX2" fmla="*/ 121763 h 600884"/>
              <a:gd name="connsiteY2" fmla="*/ 121763 h 600884"/>
              <a:gd name="connsiteX3" fmla="*/ 121763 h 600884"/>
              <a:gd name="connsiteY3" fmla="*/ 121763 h 600884"/>
              <a:gd name="connsiteX4" fmla="*/ 121763 h 600884"/>
              <a:gd name="connsiteY4" fmla="*/ 121763 h 600884"/>
              <a:gd name="connsiteX5" fmla="*/ 121763 h 600884"/>
              <a:gd name="connsiteY5" fmla="*/ 121763 h 600884"/>
              <a:gd name="connsiteX6" fmla="*/ 121763 h 600884"/>
              <a:gd name="connsiteY6" fmla="*/ 121763 h 600884"/>
              <a:gd name="connsiteX7" fmla="*/ 121763 h 600884"/>
              <a:gd name="connsiteY7" fmla="*/ 121763 h 600884"/>
              <a:gd name="connsiteX8" fmla="*/ 121763 h 600884"/>
              <a:gd name="connsiteY8" fmla="*/ 121763 h 600884"/>
              <a:gd name="connsiteX9" fmla="*/ 121763 h 600884"/>
              <a:gd name="connsiteY9" fmla="*/ 121763 h 600884"/>
              <a:gd name="connsiteX10" fmla="*/ 121763 h 600884"/>
              <a:gd name="connsiteY10" fmla="*/ 121763 h 600884"/>
              <a:gd name="connsiteX11" fmla="*/ 121763 h 600884"/>
              <a:gd name="connsiteY11" fmla="*/ 121763 h 600884"/>
              <a:gd name="connsiteX12" fmla="*/ 121763 h 600884"/>
              <a:gd name="connsiteY12" fmla="*/ 121763 h 600884"/>
              <a:gd name="connsiteX13" fmla="*/ 121763 h 600884"/>
              <a:gd name="connsiteY13" fmla="*/ 121763 h 600884"/>
              <a:gd name="connsiteX14" fmla="*/ 121763 h 600884"/>
              <a:gd name="connsiteY14" fmla="*/ 121763 h 600884"/>
              <a:gd name="connsiteX15" fmla="*/ 121763 h 600884"/>
              <a:gd name="connsiteY15" fmla="*/ 121763 h 600884"/>
              <a:gd name="connsiteX16" fmla="*/ 121763 h 600884"/>
              <a:gd name="connsiteY16" fmla="*/ 121763 h 600884"/>
              <a:gd name="connsiteX17" fmla="*/ 121763 h 600884"/>
              <a:gd name="connsiteY17" fmla="*/ 121763 h 600884"/>
              <a:gd name="connsiteX18" fmla="*/ 121763 h 600884"/>
              <a:gd name="connsiteY18" fmla="*/ 121763 h 600884"/>
              <a:gd name="connsiteX19" fmla="*/ 121763 h 600884"/>
              <a:gd name="connsiteY19" fmla="*/ 121763 h 600884"/>
              <a:gd name="connsiteX20" fmla="*/ 121763 h 600884"/>
              <a:gd name="connsiteY20" fmla="*/ 121763 h 600884"/>
              <a:gd name="connsiteX21" fmla="*/ 121763 h 600884"/>
              <a:gd name="connsiteY21" fmla="*/ 121763 h 600884"/>
              <a:gd name="connsiteX22" fmla="*/ 121763 h 600884"/>
              <a:gd name="connsiteY22" fmla="*/ 121763 h 600884"/>
              <a:gd name="connsiteX23" fmla="*/ 121763 h 600884"/>
              <a:gd name="connsiteY23" fmla="*/ 121763 h 600884"/>
              <a:gd name="connsiteX24" fmla="*/ 121763 h 600884"/>
              <a:gd name="connsiteY24" fmla="*/ 121763 h 600884"/>
              <a:gd name="connsiteX25" fmla="*/ 121763 h 600884"/>
              <a:gd name="connsiteY25" fmla="*/ 121763 h 600884"/>
              <a:gd name="connsiteX26" fmla="*/ 121763 h 600884"/>
              <a:gd name="connsiteY26" fmla="*/ 121763 h 600884"/>
              <a:gd name="connsiteX27" fmla="*/ 121763 h 600884"/>
              <a:gd name="connsiteY27" fmla="*/ 121763 h 600884"/>
              <a:gd name="connsiteX28" fmla="*/ 121763 h 600884"/>
              <a:gd name="connsiteY28" fmla="*/ 121763 h 600884"/>
              <a:gd name="connsiteX29" fmla="*/ 121763 h 600884"/>
              <a:gd name="connsiteY29" fmla="*/ 121763 h 600884"/>
              <a:gd name="connsiteX30" fmla="*/ 121763 h 600884"/>
              <a:gd name="connsiteY30" fmla="*/ 121763 h 600884"/>
              <a:gd name="connsiteX31" fmla="*/ 121763 h 600884"/>
              <a:gd name="connsiteY31" fmla="*/ 121763 h 600884"/>
              <a:gd name="connsiteX32" fmla="*/ 121763 h 600884"/>
              <a:gd name="connsiteY32" fmla="*/ 121763 h 600884"/>
              <a:gd name="connsiteX33" fmla="*/ 121763 h 600884"/>
              <a:gd name="connsiteY33" fmla="*/ 121763 h 600884"/>
              <a:gd name="connsiteX34" fmla="*/ 121763 h 600884"/>
              <a:gd name="connsiteY34" fmla="*/ 121763 h 600884"/>
              <a:gd name="connsiteX35" fmla="*/ 121763 h 600884"/>
              <a:gd name="connsiteY35" fmla="*/ 121763 h 600884"/>
              <a:gd name="connsiteX36" fmla="*/ 121763 h 600884"/>
              <a:gd name="connsiteY36" fmla="*/ 121763 h 600884"/>
              <a:gd name="connsiteX37" fmla="*/ 121763 h 600884"/>
              <a:gd name="connsiteY37" fmla="*/ 121763 h 600884"/>
              <a:gd name="connsiteX38" fmla="*/ 121763 h 600884"/>
              <a:gd name="connsiteY38" fmla="*/ 121763 h 600884"/>
              <a:gd name="connsiteX39" fmla="*/ 121763 h 600884"/>
              <a:gd name="connsiteY39" fmla="*/ 121763 h 600884"/>
              <a:gd name="connsiteX40" fmla="*/ 121763 h 600884"/>
              <a:gd name="connsiteY40" fmla="*/ 121763 h 600884"/>
              <a:gd name="connsiteX41" fmla="*/ 121763 h 600884"/>
              <a:gd name="connsiteY41" fmla="*/ 121763 h 600884"/>
              <a:gd name="connsiteX42" fmla="*/ 121763 h 600884"/>
              <a:gd name="connsiteY42" fmla="*/ 121763 h 600884"/>
              <a:gd name="connsiteX43" fmla="*/ 121763 h 600884"/>
              <a:gd name="connsiteY43" fmla="*/ 121763 h 600884"/>
              <a:gd name="connsiteX44" fmla="*/ 121763 h 600884"/>
              <a:gd name="connsiteY44" fmla="*/ 121763 h 600884"/>
              <a:gd name="connsiteX45" fmla="*/ 121763 h 600884"/>
              <a:gd name="connsiteY45" fmla="*/ 121763 h 600884"/>
              <a:gd name="connsiteX46" fmla="*/ 121763 h 600884"/>
              <a:gd name="connsiteY46" fmla="*/ 121763 h 600884"/>
              <a:gd name="connsiteX47" fmla="*/ 121763 h 600884"/>
              <a:gd name="connsiteY47" fmla="*/ 121763 h 600884"/>
              <a:gd name="connsiteX48" fmla="*/ 121763 h 600884"/>
              <a:gd name="connsiteY48" fmla="*/ 121763 h 600884"/>
              <a:gd name="connsiteX49" fmla="*/ 121763 h 600884"/>
              <a:gd name="connsiteY49" fmla="*/ 121763 h 600884"/>
              <a:gd name="connsiteX50" fmla="*/ 121763 h 600884"/>
              <a:gd name="connsiteY50" fmla="*/ 121763 h 600884"/>
              <a:gd name="connsiteX51" fmla="*/ 121763 h 600884"/>
              <a:gd name="connsiteY51" fmla="*/ 121763 h 600884"/>
              <a:gd name="connsiteX52" fmla="*/ 121763 h 600884"/>
              <a:gd name="connsiteY52" fmla="*/ 121763 h 600884"/>
              <a:gd name="connsiteX53" fmla="*/ 121763 h 600884"/>
              <a:gd name="connsiteY53" fmla="*/ 121763 h 600884"/>
              <a:gd name="connsiteX54" fmla="*/ 121763 h 600884"/>
              <a:gd name="connsiteY54" fmla="*/ 121763 h 600884"/>
              <a:gd name="connsiteX55" fmla="*/ 121763 h 600884"/>
              <a:gd name="connsiteY55" fmla="*/ 121763 h 600884"/>
              <a:gd name="connsiteX56" fmla="*/ 121763 h 600884"/>
              <a:gd name="connsiteY56" fmla="*/ 121763 h 600884"/>
              <a:gd name="connsiteX57" fmla="*/ 121763 h 600884"/>
              <a:gd name="connsiteY57" fmla="*/ 121763 h 600884"/>
              <a:gd name="connsiteX58" fmla="*/ 121763 h 600884"/>
              <a:gd name="connsiteY58" fmla="*/ 121763 h 600884"/>
              <a:gd name="connsiteX59" fmla="*/ 121763 h 600884"/>
              <a:gd name="connsiteY59" fmla="*/ 121763 h 600884"/>
              <a:gd name="connsiteX60" fmla="*/ 121763 h 600884"/>
              <a:gd name="connsiteY60" fmla="*/ 121763 h 600884"/>
              <a:gd name="connsiteX61" fmla="*/ 121763 h 600884"/>
              <a:gd name="connsiteY61" fmla="*/ 121763 h 600884"/>
              <a:gd name="connsiteX62" fmla="*/ 121763 h 600884"/>
              <a:gd name="connsiteY62" fmla="*/ 121763 h 600884"/>
              <a:gd name="connsiteX63" fmla="*/ 121763 h 600884"/>
              <a:gd name="connsiteY63" fmla="*/ 121763 h 600884"/>
              <a:gd name="connsiteX64" fmla="*/ 121763 h 600884"/>
              <a:gd name="connsiteY64" fmla="*/ 121763 h 6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590304" h="576397">
                <a:moveTo>
                  <a:pt x="295151" y="269716"/>
                </a:moveTo>
                <a:cubicBezTo>
                  <a:pt x="248120" y="269716"/>
                  <a:pt x="209387" y="308396"/>
                  <a:pt x="209387" y="355366"/>
                </a:cubicBezTo>
                <a:cubicBezTo>
                  <a:pt x="209387" y="403256"/>
                  <a:pt x="248120" y="441936"/>
                  <a:pt x="295151" y="441936"/>
                </a:cubicBezTo>
                <a:cubicBezTo>
                  <a:pt x="342183" y="441936"/>
                  <a:pt x="380916" y="403256"/>
                  <a:pt x="380916" y="355366"/>
                </a:cubicBezTo>
                <a:cubicBezTo>
                  <a:pt x="380916" y="308396"/>
                  <a:pt x="342183" y="269716"/>
                  <a:pt x="295151" y="269716"/>
                </a:cubicBezTo>
                <a:close/>
                <a:moveTo>
                  <a:pt x="295151" y="244850"/>
                </a:moveTo>
                <a:cubicBezTo>
                  <a:pt x="356016" y="244850"/>
                  <a:pt x="405815" y="294582"/>
                  <a:pt x="405815" y="355366"/>
                </a:cubicBezTo>
                <a:cubicBezTo>
                  <a:pt x="405815" y="416149"/>
                  <a:pt x="356016" y="465881"/>
                  <a:pt x="295151" y="465881"/>
                </a:cubicBezTo>
                <a:cubicBezTo>
                  <a:pt x="234287" y="465881"/>
                  <a:pt x="184488" y="416149"/>
                  <a:pt x="184488" y="355366"/>
                </a:cubicBezTo>
                <a:cubicBezTo>
                  <a:pt x="184488" y="294582"/>
                  <a:pt x="234287" y="244850"/>
                  <a:pt x="295151" y="244850"/>
                </a:cubicBezTo>
                <a:close/>
                <a:moveTo>
                  <a:pt x="24903" y="232953"/>
                </a:moveTo>
                <a:lnTo>
                  <a:pt x="24903" y="451173"/>
                </a:lnTo>
                <a:cubicBezTo>
                  <a:pt x="24903" y="506419"/>
                  <a:pt x="70099" y="552457"/>
                  <a:pt x="125440" y="552457"/>
                </a:cubicBezTo>
                <a:lnTo>
                  <a:pt x="464864" y="552457"/>
                </a:lnTo>
                <a:cubicBezTo>
                  <a:pt x="520205" y="552457"/>
                  <a:pt x="565401" y="506419"/>
                  <a:pt x="565401" y="451173"/>
                </a:cubicBezTo>
                <a:lnTo>
                  <a:pt x="565401" y="232953"/>
                </a:lnTo>
                <a:lnTo>
                  <a:pt x="415057" y="232953"/>
                </a:lnTo>
                <a:cubicBezTo>
                  <a:pt x="447340" y="264259"/>
                  <a:pt x="467631" y="307535"/>
                  <a:pt x="467631" y="355414"/>
                </a:cubicBezTo>
                <a:cubicBezTo>
                  <a:pt x="467631" y="450253"/>
                  <a:pt x="390154" y="527597"/>
                  <a:pt x="295152" y="527597"/>
                </a:cubicBezTo>
                <a:cubicBezTo>
                  <a:pt x="200150" y="527597"/>
                  <a:pt x="122673" y="450253"/>
                  <a:pt x="122673" y="355414"/>
                </a:cubicBezTo>
                <a:cubicBezTo>
                  <a:pt x="122673" y="307535"/>
                  <a:pt x="142964" y="264259"/>
                  <a:pt x="175247" y="232953"/>
                </a:cubicBezTo>
                <a:close/>
                <a:moveTo>
                  <a:pt x="295152" y="208092"/>
                </a:moveTo>
                <a:cubicBezTo>
                  <a:pt x="213985" y="208092"/>
                  <a:pt x="147576" y="274387"/>
                  <a:pt x="147576" y="355414"/>
                </a:cubicBezTo>
                <a:cubicBezTo>
                  <a:pt x="147576" y="437362"/>
                  <a:pt x="213985" y="502736"/>
                  <a:pt x="295152" y="502736"/>
                </a:cubicBezTo>
                <a:cubicBezTo>
                  <a:pt x="376319" y="502736"/>
                  <a:pt x="442728" y="437362"/>
                  <a:pt x="442728" y="355414"/>
                </a:cubicBezTo>
                <a:cubicBezTo>
                  <a:pt x="442728" y="274387"/>
                  <a:pt x="376319" y="208092"/>
                  <a:pt x="295152" y="208092"/>
                </a:cubicBezTo>
                <a:close/>
                <a:moveTo>
                  <a:pt x="438130" y="85519"/>
                </a:moveTo>
                <a:cubicBezTo>
                  <a:pt x="433514" y="85519"/>
                  <a:pt x="430744" y="89203"/>
                  <a:pt x="430744" y="92886"/>
                </a:cubicBezTo>
                <a:lnTo>
                  <a:pt x="430744" y="151817"/>
                </a:lnTo>
                <a:cubicBezTo>
                  <a:pt x="430744" y="155500"/>
                  <a:pt x="433514" y="159183"/>
                  <a:pt x="438130" y="159183"/>
                </a:cubicBezTo>
                <a:lnTo>
                  <a:pt x="497220" y="159183"/>
                </a:lnTo>
                <a:cubicBezTo>
                  <a:pt x="500913" y="159183"/>
                  <a:pt x="504606" y="155500"/>
                  <a:pt x="504606" y="151817"/>
                </a:cubicBezTo>
                <a:lnTo>
                  <a:pt x="504606" y="92886"/>
                </a:lnTo>
                <a:cubicBezTo>
                  <a:pt x="504606" y="89203"/>
                  <a:pt x="500913" y="85519"/>
                  <a:pt x="497220" y="85519"/>
                </a:cubicBezTo>
                <a:close/>
                <a:moveTo>
                  <a:pt x="438130" y="60658"/>
                </a:moveTo>
                <a:lnTo>
                  <a:pt x="497220" y="60658"/>
                </a:lnTo>
                <a:cubicBezTo>
                  <a:pt x="514762" y="60658"/>
                  <a:pt x="528611" y="75391"/>
                  <a:pt x="528611" y="92886"/>
                </a:cubicBezTo>
                <a:lnTo>
                  <a:pt x="528611" y="151817"/>
                </a:lnTo>
                <a:cubicBezTo>
                  <a:pt x="528611" y="169312"/>
                  <a:pt x="514762" y="184045"/>
                  <a:pt x="497220" y="184045"/>
                </a:cubicBezTo>
                <a:lnTo>
                  <a:pt x="438130" y="184045"/>
                </a:lnTo>
                <a:cubicBezTo>
                  <a:pt x="420588" y="184045"/>
                  <a:pt x="405816" y="169312"/>
                  <a:pt x="405816" y="151817"/>
                </a:cubicBezTo>
                <a:lnTo>
                  <a:pt x="405816" y="92886"/>
                </a:lnTo>
                <a:cubicBezTo>
                  <a:pt x="405816" y="75391"/>
                  <a:pt x="420588" y="60658"/>
                  <a:pt x="438130" y="60658"/>
                </a:cubicBezTo>
                <a:close/>
                <a:moveTo>
                  <a:pt x="125440" y="23940"/>
                </a:moveTo>
                <a:cubicBezTo>
                  <a:pt x="70099" y="23940"/>
                  <a:pt x="24903" y="69978"/>
                  <a:pt x="24903" y="125224"/>
                </a:cubicBezTo>
                <a:lnTo>
                  <a:pt x="24903" y="208092"/>
                </a:lnTo>
                <a:lnTo>
                  <a:pt x="206606" y="208092"/>
                </a:lnTo>
                <a:cubicBezTo>
                  <a:pt x="232432" y="193360"/>
                  <a:pt x="262870" y="184152"/>
                  <a:pt x="295152" y="184152"/>
                </a:cubicBezTo>
                <a:cubicBezTo>
                  <a:pt x="327434" y="184152"/>
                  <a:pt x="357872" y="193360"/>
                  <a:pt x="383698" y="208092"/>
                </a:cubicBezTo>
                <a:lnTo>
                  <a:pt x="565401" y="208092"/>
                </a:lnTo>
                <a:lnTo>
                  <a:pt x="565401" y="125224"/>
                </a:lnTo>
                <a:cubicBezTo>
                  <a:pt x="565401" y="69978"/>
                  <a:pt x="520205" y="23940"/>
                  <a:pt x="464864" y="23940"/>
                </a:cubicBezTo>
                <a:close/>
                <a:moveTo>
                  <a:pt x="125440" y="0"/>
                </a:moveTo>
                <a:lnTo>
                  <a:pt x="464864" y="0"/>
                </a:lnTo>
                <a:cubicBezTo>
                  <a:pt x="534041" y="0"/>
                  <a:pt x="590304" y="56166"/>
                  <a:pt x="590304" y="125224"/>
                </a:cubicBezTo>
                <a:lnTo>
                  <a:pt x="590304" y="208092"/>
                </a:lnTo>
                <a:lnTo>
                  <a:pt x="590304" y="232953"/>
                </a:lnTo>
                <a:lnTo>
                  <a:pt x="590304" y="451173"/>
                </a:lnTo>
                <a:cubicBezTo>
                  <a:pt x="590304" y="520231"/>
                  <a:pt x="534041" y="576397"/>
                  <a:pt x="464864" y="576397"/>
                </a:cubicBezTo>
                <a:lnTo>
                  <a:pt x="125440" y="576397"/>
                </a:lnTo>
                <a:cubicBezTo>
                  <a:pt x="56263" y="576397"/>
                  <a:pt x="0" y="520231"/>
                  <a:pt x="0" y="451173"/>
                </a:cubicBezTo>
                <a:lnTo>
                  <a:pt x="0" y="232953"/>
                </a:lnTo>
                <a:lnTo>
                  <a:pt x="0" y="208092"/>
                </a:lnTo>
                <a:lnTo>
                  <a:pt x="0" y="125224"/>
                </a:lnTo>
                <a:cubicBezTo>
                  <a:pt x="0" y="56166"/>
                  <a:pt x="56263" y="0"/>
                  <a:pt x="125440" y="0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youtube-logotype_49084">
            <a:extLst>
              <a:ext uri="{FF2B5EF4-FFF2-40B4-BE49-F238E27FC236}">
                <a16:creationId xmlns:a16="http://schemas.microsoft.com/office/drawing/2014/main" id="{B710EB79-D8DC-1640-A087-23B447CF9AAF}"/>
              </a:ext>
            </a:extLst>
          </p:cNvPr>
          <p:cNvSpPr>
            <a:spLocks noChangeAspect="1"/>
          </p:cNvSpPr>
          <p:nvPr/>
        </p:nvSpPr>
        <p:spPr>
          <a:xfrm>
            <a:off x="6326250" y="1063090"/>
            <a:ext cx="914400" cy="914400"/>
          </a:xfrm>
          <a:custGeom>
            <a:avLst/>
            <a:gdLst>
              <a:gd name="connsiteX0" fmla="*/ 423033 w 506955"/>
              <a:gd name="connsiteY0" fmla="*/ 384779 h 599483"/>
              <a:gd name="connsiteX1" fmla="*/ 438415 w 506955"/>
              <a:gd name="connsiteY1" fmla="*/ 408070 h 599483"/>
              <a:gd name="connsiteX2" fmla="*/ 438415 w 506955"/>
              <a:gd name="connsiteY2" fmla="*/ 423432 h 599483"/>
              <a:gd name="connsiteX3" fmla="*/ 407652 w 506955"/>
              <a:gd name="connsiteY3" fmla="*/ 423432 h 599483"/>
              <a:gd name="connsiteX4" fmla="*/ 407652 w 506955"/>
              <a:gd name="connsiteY4" fmla="*/ 408070 h 599483"/>
              <a:gd name="connsiteX5" fmla="*/ 423033 w 506955"/>
              <a:gd name="connsiteY5" fmla="*/ 384779 h 599483"/>
              <a:gd name="connsiteX6" fmla="*/ 309293 w 506955"/>
              <a:gd name="connsiteY6" fmla="*/ 384779 h 599483"/>
              <a:gd name="connsiteX7" fmla="*/ 322695 w 506955"/>
              <a:gd name="connsiteY7" fmla="*/ 407580 h 599483"/>
              <a:gd name="connsiteX8" fmla="*/ 322695 w 506955"/>
              <a:gd name="connsiteY8" fmla="*/ 479452 h 599483"/>
              <a:gd name="connsiteX9" fmla="*/ 309293 w 506955"/>
              <a:gd name="connsiteY9" fmla="*/ 502253 h 599483"/>
              <a:gd name="connsiteX10" fmla="*/ 294402 w 506955"/>
              <a:gd name="connsiteY10" fmla="*/ 494818 h 599483"/>
              <a:gd name="connsiteX11" fmla="*/ 294402 w 506955"/>
              <a:gd name="connsiteY11" fmla="*/ 392214 h 599483"/>
              <a:gd name="connsiteX12" fmla="*/ 309293 w 506955"/>
              <a:gd name="connsiteY12" fmla="*/ 384779 h 599483"/>
              <a:gd name="connsiteX13" fmla="*/ 148958 w 506955"/>
              <a:gd name="connsiteY13" fmla="*/ 358974 h 599483"/>
              <a:gd name="connsiteX14" fmla="*/ 148958 w 506955"/>
              <a:gd name="connsiteY14" fmla="*/ 492370 h 599483"/>
              <a:gd name="connsiteX15" fmla="*/ 151938 w 506955"/>
              <a:gd name="connsiteY15" fmla="*/ 517661 h 599483"/>
              <a:gd name="connsiteX16" fmla="*/ 171302 w 506955"/>
              <a:gd name="connsiteY16" fmla="*/ 530058 h 599483"/>
              <a:gd name="connsiteX17" fmla="*/ 206556 w 506955"/>
              <a:gd name="connsiteY17" fmla="*/ 509230 h 599483"/>
              <a:gd name="connsiteX18" fmla="*/ 206556 w 506955"/>
              <a:gd name="connsiteY18" fmla="*/ 528074 h 599483"/>
              <a:gd name="connsiteX19" fmla="*/ 237340 w 506955"/>
              <a:gd name="connsiteY19" fmla="*/ 528074 h 599483"/>
              <a:gd name="connsiteX20" fmla="*/ 237340 w 506955"/>
              <a:gd name="connsiteY20" fmla="*/ 358974 h 599483"/>
              <a:gd name="connsiteX21" fmla="*/ 206556 w 506955"/>
              <a:gd name="connsiteY21" fmla="*/ 358974 h 599483"/>
              <a:gd name="connsiteX22" fmla="*/ 206556 w 506955"/>
              <a:gd name="connsiteY22" fmla="*/ 487907 h 599483"/>
              <a:gd name="connsiteX23" fmla="*/ 187191 w 506955"/>
              <a:gd name="connsiteY23" fmla="*/ 502288 h 599483"/>
              <a:gd name="connsiteX24" fmla="*/ 180240 w 506955"/>
              <a:gd name="connsiteY24" fmla="*/ 495345 h 599483"/>
              <a:gd name="connsiteX25" fmla="*/ 179743 w 506955"/>
              <a:gd name="connsiteY25" fmla="*/ 483444 h 599483"/>
              <a:gd name="connsiteX26" fmla="*/ 179743 w 506955"/>
              <a:gd name="connsiteY26" fmla="*/ 358974 h 599483"/>
              <a:gd name="connsiteX27" fmla="*/ 423538 w 506955"/>
              <a:gd name="connsiteY27" fmla="*/ 356991 h 599483"/>
              <a:gd name="connsiteX28" fmla="*/ 386795 w 506955"/>
              <a:gd name="connsiteY28" fmla="*/ 374347 h 599483"/>
              <a:gd name="connsiteX29" fmla="*/ 377361 w 506955"/>
              <a:gd name="connsiteY29" fmla="*/ 414019 h 599483"/>
              <a:gd name="connsiteX30" fmla="*/ 377361 w 506955"/>
              <a:gd name="connsiteY30" fmla="*/ 473030 h 599483"/>
              <a:gd name="connsiteX31" fmla="*/ 387292 w 506955"/>
              <a:gd name="connsiteY31" fmla="*/ 512702 h 599483"/>
              <a:gd name="connsiteX32" fmla="*/ 424035 w 506955"/>
              <a:gd name="connsiteY32" fmla="*/ 530058 h 599483"/>
              <a:gd name="connsiteX33" fmla="*/ 461274 w 506955"/>
              <a:gd name="connsiteY33" fmla="*/ 511710 h 599483"/>
              <a:gd name="connsiteX34" fmla="*/ 468226 w 506955"/>
              <a:gd name="connsiteY34" fmla="*/ 493362 h 599483"/>
              <a:gd name="connsiteX35" fmla="*/ 469219 w 506955"/>
              <a:gd name="connsiteY35" fmla="*/ 474022 h 599483"/>
              <a:gd name="connsiteX36" fmla="*/ 469219 w 506955"/>
              <a:gd name="connsiteY36" fmla="*/ 469559 h 599483"/>
              <a:gd name="connsiteX37" fmla="*/ 437938 w 506955"/>
              <a:gd name="connsiteY37" fmla="*/ 469559 h 599483"/>
              <a:gd name="connsiteX38" fmla="*/ 436945 w 506955"/>
              <a:gd name="connsiteY38" fmla="*/ 489891 h 599483"/>
              <a:gd name="connsiteX39" fmla="*/ 423538 w 506955"/>
              <a:gd name="connsiteY39" fmla="*/ 502288 h 599483"/>
              <a:gd name="connsiteX40" fmla="*/ 407649 w 506955"/>
              <a:gd name="connsiteY40" fmla="*/ 478981 h 599483"/>
              <a:gd name="connsiteX41" fmla="*/ 407649 w 506955"/>
              <a:gd name="connsiteY41" fmla="*/ 449227 h 599483"/>
              <a:gd name="connsiteX42" fmla="*/ 469219 w 506955"/>
              <a:gd name="connsiteY42" fmla="*/ 449227 h 599483"/>
              <a:gd name="connsiteX43" fmla="*/ 469219 w 506955"/>
              <a:gd name="connsiteY43" fmla="*/ 414019 h 599483"/>
              <a:gd name="connsiteX44" fmla="*/ 459785 w 506955"/>
              <a:gd name="connsiteY44" fmla="*/ 374347 h 599483"/>
              <a:gd name="connsiteX45" fmla="*/ 423538 w 506955"/>
              <a:gd name="connsiteY45" fmla="*/ 356991 h 599483"/>
              <a:gd name="connsiteX46" fmla="*/ 263656 w 506955"/>
              <a:gd name="connsiteY46" fmla="*/ 301451 h 599483"/>
              <a:gd name="connsiteX47" fmla="*/ 263656 w 506955"/>
              <a:gd name="connsiteY47" fmla="*/ 528074 h 599483"/>
              <a:gd name="connsiteX48" fmla="*/ 294441 w 506955"/>
              <a:gd name="connsiteY48" fmla="*/ 528074 h 599483"/>
              <a:gd name="connsiteX49" fmla="*/ 294441 w 506955"/>
              <a:gd name="connsiteY49" fmla="*/ 511710 h 599483"/>
              <a:gd name="connsiteX50" fmla="*/ 325722 w 506955"/>
              <a:gd name="connsiteY50" fmla="*/ 530058 h 599483"/>
              <a:gd name="connsiteX51" fmla="*/ 350549 w 506955"/>
              <a:gd name="connsiteY51" fmla="*/ 511214 h 599483"/>
              <a:gd name="connsiteX52" fmla="*/ 353528 w 506955"/>
              <a:gd name="connsiteY52" fmla="*/ 476997 h 599483"/>
              <a:gd name="connsiteX53" fmla="*/ 353528 w 506955"/>
              <a:gd name="connsiteY53" fmla="*/ 410052 h 599483"/>
              <a:gd name="connsiteX54" fmla="*/ 350549 w 506955"/>
              <a:gd name="connsiteY54" fmla="*/ 375835 h 599483"/>
              <a:gd name="connsiteX55" fmla="*/ 325722 w 506955"/>
              <a:gd name="connsiteY55" fmla="*/ 356991 h 599483"/>
              <a:gd name="connsiteX56" fmla="*/ 294441 w 506955"/>
              <a:gd name="connsiteY56" fmla="*/ 375339 h 599483"/>
              <a:gd name="connsiteX57" fmla="*/ 294441 w 506955"/>
              <a:gd name="connsiteY57" fmla="*/ 301451 h 599483"/>
              <a:gd name="connsiteX58" fmla="*/ 37736 w 506955"/>
              <a:gd name="connsiteY58" fmla="*/ 301451 h 599483"/>
              <a:gd name="connsiteX59" fmla="*/ 37736 w 506955"/>
              <a:gd name="connsiteY59" fmla="*/ 333188 h 599483"/>
              <a:gd name="connsiteX60" fmla="*/ 73983 w 506955"/>
              <a:gd name="connsiteY60" fmla="*/ 333188 h 599483"/>
              <a:gd name="connsiteX61" fmla="*/ 73983 w 506955"/>
              <a:gd name="connsiteY61" fmla="*/ 528074 h 599483"/>
              <a:gd name="connsiteX62" fmla="*/ 107747 w 506955"/>
              <a:gd name="connsiteY62" fmla="*/ 528074 h 599483"/>
              <a:gd name="connsiteX63" fmla="*/ 107747 w 506955"/>
              <a:gd name="connsiteY63" fmla="*/ 333188 h 599483"/>
              <a:gd name="connsiteX64" fmla="*/ 144490 w 506955"/>
              <a:gd name="connsiteY64" fmla="*/ 333188 h 599483"/>
              <a:gd name="connsiteX65" fmla="*/ 144490 w 506955"/>
              <a:gd name="connsiteY65" fmla="*/ 301451 h 599483"/>
              <a:gd name="connsiteX66" fmla="*/ 253726 w 506955"/>
              <a:gd name="connsiteY66" fmla="*/ 246902 h 599483"/>
              <a:gd name="connsiteX67" fmla="*/ 443399 w 506955"/>
              <a:gd name="connsiteY67" fmla="*/ 253845 h 599483"/>
              <a:gd name="connsiteX68" fmla="*/ 498017 w 506955"/>
              <a:gd name="connsiteY68" fmla="*/ 303434 h 599483"/>
              <a:gd name="connsiteX69" fmla="*/ 506955 w 506955"/>
              <a:gd name="connsiteY69" fmla="*/ 422945 h 599483"/>
              <a:gd name="connsiteX70" fmla="*/ 498017 w 506955"/>
              <a:gd name="connsiteY70" fmla="*/ 542951 h 599483"/>
              <a:gd name="connsiteX71" fmla="*/ 443399 w 506955"/>
              <a:gd name="connsiteY71" fmla="*/ 592541 h 599483"/>
              <a:gd name="connsiteX72" fmla="*/ 253229 w 506955"/>
              <a:gd name="connsiteY72" fmla="*/ 599483 h 599483"/>
              <a:gd name="connsiteX73" fmla="*/ 63556 w 506955"/>
              <a:gd name="connsiteY73" fmla="*/ 592541 h 599483"/>
              <a:gd name="connsiteX74" fmla="*/ 8938 w 506955"/>
              <a:gd name="connsiteY74" fmla="*/ 542951 h 599483"/>
              <a:gd name="connsiteX75" fmla="*/ 0 w 506955"/>
              <a:gd name="connsiteY75" fmla="*/ 422945 h 599483"/>
              <a:gd name="connsiteX76" fmla="*/ 8938 w 506955"/>
              <a:gd name="connsiteY76" fmla="*/ 303434 h 599483"/>
              <a:gd name="connsiteX77" fmla="*/ 63556 w 506955"/>
              <a:gd name="connsiteY77" fmla="*/ 253845 h 599483"/>
              <a:gd name="connsiteX78" fmla="*/ 253726 w 506955"/>
              <a:gd name="connsiteY78" fmla="*/ 246902 h 599483"/>
              <a:gd name="connsiteX79" fmla="*/ 232835 w 506955"/>
              <a:gd name="connsiteY79" fmla="*/ 84287 h 599483"/>
              <a:gd name="connsiteX80" fmla="*/ 217931 w 506955"/>
              <a:gd name="connsiteY80" fmla="*/ 107590 h 599483"/>
              <a:gd name="connsiteX81" fmla="*/ 217931 w 506955"/>
              <a:gd name="connsiteY81" fmla="*/ 179480 h 599483"/>
              <a:gd name="connsiteX82" fmla="*/ 232835 w 506955"/>
              <a:gd name="connsiteY82" fmla="*/ 203278 h 599483"/>
              <a:gd name="connsiteX83" fmla="*/ 247740 w 506955"/>
              <a:gd name="connsiteY83" fmla="*/ 179480 h 599483"/>
              <a:gd name="connsiteX84" fmla="*/ 247740 w 506955"/>
              <a:gd name="connsiteY84" fmla="*/ 107590 h 599483"/>
              <a:gd name="connsiteX85" fmla="*/ 232835 w 506955"/>
              <a:gd name="connsiteY85" fmla="*/ 84287 h 599483"/>
              <a:gd name="connsiteX86" fmla="*/ 303806 w 506955"/>
              <a:gd name="connsiteY86" fmla="*/ 58498 h 599483"/>
              <a:gd name="connsiteX87" fmla="*/ 334613 w 506955"/>
              <a:gd name="connsiteY87" fmla="*/ 58498 h 599483"/>
              <a:gd name="connsiteX88" fmla="*/ 334613 w 506955"/>
              <a:gd name="connsiteY88" fmla="*/ 183940 h 599483"/>
              <a:gd name="connsiteX89" fmla="*/ 335110 w 506955"/>
              <a:gd name="connsiteY89" fmla="*/ 195840 h 599483"/>
              <a:gd name="connsiteX90" fmla="*/ 342563 w 506955"/>
              <a:gd name="connsiteY90" fmla="*/ 203277 h 599483"/>
              <a:gd name="connsiteX91" fmla="*/ 361941 w 506955"/>
              <a:gd name="connsiteY91" fmla="*/ 188899 h 599483"/>
              <a:gd name="connsiteX92" fmla="*/ 361941 w 506955"/>
              <a:gd name="connsiteY92" fmla="*/ 58498 h 599483"/>
              <a:gd name="connsiteX93" fmla="*/ 392748 w 506955"/>
              <a:gd name="connsiteY93" fmla="*/ 58498 h 599483"/>
              <a:gd name="connsiteX94" fmla="*/ 392748 w 506955"/>
              <a:gd name="connsiteY94" fmla="*/ 229060 h 599483"/>
              <a:gd name="connsiteX95" fmla="*/ 361941 w 506955"/>
              <a:gd name="connsiteY95" fmla="*/ 229060 h 599483"/>
              <a:gd name="connsiteX96" fmla="*/ 361941 w 506955"/>
              <a:gd name="connsiteY96" fmla="*/ 210219 h 599483"/>
              <a:gd name="connsiteX97" fmla="*/ 326663 w 506955"/>
              <a:gd name="connsiteY97" fmla="*/ 231043 h 599483"/>
              <a:gd name="connsiteX98" fmla="*/ 306787 w 506955"/>
              <a:gd name="connsiteY98" fmla="*/ 218648 h 599483"/>
              <a:gd name="connsiteX99" fmla="*/ 303806 w 506955"/>
              <a:gd name="connsiteY99" fmla="*/ 193361 h 599483"/>
              <a:gd name="connsiteX100" fmla="*/ 232835 w 506955"/>
              <a:gd name="connsiteY100" fmla="*/ 56027 h 599483"/>
              <a:gd name="connsiteX101" fmla="*/ 269103 w 506955"/>
              <a:gd name="connsiteY101" fmla="*/ 73876 h 599483"/>
              <a:gd name="connsiteX102" fmla="*/ 278542 w 506955"/>
              <a:gd name="connsiteY102" fmla="*/ 114035 h 599483"/>
              <a:gd name="connsiteX103" fmla="*/ 278542 w 506955"/>
              <a:gd name="connsiteY103" fmla="*/ 173530 h 599483"/>
              <a:gd name="connsiteX104" fmla="*/ 269103 w 506955"/>
              <a:gd name="connsiteY104" fmla="*/ 213689 h 599483"/>
              <a:gd name="connsiteX105" fmla="*/ 232835 w 506955"/>
              <a:gd name="connsiteY105" fmla="*/ 231042 h 599483"/>
              <a:gd name="connsiteX106" fmla="*/ 196568 w 506955"/>
              <a:gd name="connsiteY106" fmla="*/ 213689 h 599483"/>
              <a:gd name="connsiteX107" fmla="*/ 187129 w 506955"/>
              <a:gd name="connsiteY107" fmla="*/ 173530 h 599483"/>
              <a:gd name="connsiteX108" fmla="*/ 187129 w 506955"/>
              <a:gd name="connsiteY108" fmla="*/ 114035 h 599483"/>
              <a:gd name="connsiteX109" fmla="*/ 196568 w 506955"/>
              <a:gd name="connsiteY109" fmla="*/ 73876 h 599483"/>
              <a:gd name="connsiteX110" fmla="*/ 232835 w 506955"/>
              <a:gd name="connsiteY110" fmla="*/ 56027 h 599483"/>
              <a:gd name="connsiteX111" fmla="*/ 67982 w 506955"/>
              <a:gd name="connsiteY111" fmla="*/ 0 h 599483"/>
              <a:gd name="connsiteX112" fmla="*/ 104228 w 506955"/>
              <a:gd name="connsiteY112" fmla="*/ 0 h 599483"/>
              <a:gd name="connsiteX113" fmla="*/ 128558 w 506955"/>
              <a:gd name="connsiteY113" fmla="*/ 89736 h 599483"/>
              <a:gd name="connsiteX114" fmla="*/ 151894 w 506955"/>
              <a:gd name="connsiteY114" fmla="*/ 0 h 599483"/>
              <a:gd name="connsiteX115" fmla="*/ 186651 w 506955"/>
              <a:gd name="connsiteY115" fmla="*/ 0 h 599483"/>
              <a:gd name="connsiteX116" fmla="*/ 145440 w 506955"/>
              <a:gd name="connsiteY116" fmla="*/ 136340 h 599483"/>
              <a:gd name="connsiteX117" fmla="*/ 145440 w 506955"/>
              <a:gd name="connsiteY117" fmla="*/ 229050 h 599483"/>
              <a:gd name="connsiteX118" fmla="*/ 111180 w 506955"/>
              <a:gd name="connsiteY118" fmla="*/ 229050 h 599483"/>
              <a:gd name="connsiteX119" fmla="*/ 111180 w 506955"/>
              <a:gd name="connsiteY119" fmla="*/ 136340 h 599483"/>
              <a:gd name="connsiteX120" fmla="*/ 90326 w 506955"/>
              <a:gd name="connsiteY120" fmla="*/ 63956 h 599483"/>
              <a:gd name="connsiteX121" fmla="*/ 67982 w 506955"/>
              <a:gd name="connsiteY121" fmla="*/ 0 h 599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506955" h="599483">
                <a:moveTo>
                  <a:pt x="423033" y="384779"/>
                </a:moveTo>
                <a:cubicBezTo>
                  <a:pt x="433453" y="384779"/>
                  <a:pt x="438415" y="392213"/>
                  <a:pt x="438415" y="408070"/>
                </a:cubicBezTo>
                <a:lnTo>
                  <a:pt x="438415" y="423432"/>
                </a:lnTo>
                <a:lnTo>
                  <a:pt x="407652" y="423432"/>
                </a:lnTo>
                <a:lnTo>
                  <a:pt x="407652" y="408070"/>
                </a:lnTo>
                <a:cubicBezTo>
                  <a:pt x="407652" y="392213"/>
                  <a:pt x="413110" y="384779"/>
                  <a:pt x="423033" y="384779"/>
                </a:cubicBezTo>
                <a:close/>
                <a:moveTo>
                  <a:pt x="309293" y="384779"/>
                </a:moveTo>
                <a:cubicBezTo>
                  <a:pt x="318228" y="384779"/>
                  <a:pt x="322695" y="392214"/>
                  <a:pt x="322695" y="407580"/>
                </a:cubicBezTo>
                <a:lnTo>
                  <a:pt x="322695" y="479452"/>
                </a:lnTo>
                <a:cubicBezTo>
                  <a:pt x="322695" y="494818"/>
                  <a:pt x="318228" y="502253"/>
                  <a:pt x="309293" y="502253"/>
                </a:cubicBezTo>
                <a:cubicBezTo>
                  <a:pt x="304329" y="502253"/>
                  <a:pt x="299366" y="499775"/>
                  <a:pt x="294402" y="494818"/>
                </a:cubicBezTo>
                <a:lnTo>
                  <a:pt x="294402" y="392214"/>
                </a:lnTo>
                <a:cubicBezTo>
                  <a:pt x="299366" y="386762"/>
                  <a:pt x="304329" y="384779"/>
                  <a:pt x="309293" y="384779"/>
                </a:cubicBezTo>
                <a:close/>
                <a:moveTo>
                  <a:pt x="148958" y="358974"/>
                </a:moveTo>
                <a:lnTo>
                  <a:pt x="148958" y="492370"/>
                </a:lnTo>
                <a:cubicBezTo>
                  <a:pt x="148958" y="504271"/>
                  <a:pt x="149951" y="512702"/>
                  <a:pt x="151938" y="517661"/>
                </a:cubicBezTo>
                <a:cubicBezTo>
                  <a:pt x="154917" y="526091"/>
                  <a:pt x="161868" y="530058"/>
                  <a:pt x="171302" y="530058"/>
                </a:cubicBezTo>
                <a:cubicBezTo>
                  <a:pt x="182722" y="530058"/>
                  <a:pt x="194142" y="523115"/>
                  <a:pt x="206556" y="509230"/>
                </a:cubicBezTo>
                <a:lnTo>
                  <a:pt x="206556" y="528074"/>
                </a:lnTo>
                <a:lnTo>
                  <a:pt x="237340" y="528074"/>
                </a:lnTo>
                <a:lnTo>
                  <a:pt x="237340" y="358974"/>
                </a:lnTo>
                <a:lnTo>
                  <a:pt x="206556" y="358974"/>
                </a:lnTo>
                <a:lnTo>
                  <a:pt x="206556" y="487907"/>
                </a:lnTo>
                <a:cubicBezTo>
                  <a:pt x="199604" y="497825"/>
                  <a:pt x="193149" y="502288"/>
                  <a:pt x="187191" y="502288"/>
                </a:cubicBezTo>
                <a:cubicBezTo>
                  <a:pt x="183219" y="502288"/>
                  <a:pt x="180736" y="499808"/>
                  <a:pt x="180240" y="495345"/>
                </a:cubicBezTo>
                <a:cubicBezTo>
                  <a:pt x="179743" y="494354"/>
                  <a:pt x="179743" y="490386"/>
                  <a:pt x="179743" y="483444"/>
                </a:cubicBezTo>
                <a:lnTo>
                  <a:pt x="179743" y="358974"/>
                </a:lnTo>
                <a:close/>
                <a:moveTo>
                  <a:pt x="423538" y="356991"/>
                </a:moveTo>
                <a:cubicBezTo>
                  <a:pt x="407649" y="356991"/>
                  <a:pt x="395733" y="362942"/>
                  <a:pt x="386795" y="374347"/>
                </a:cubicBezTo>
                <a:cubicBezTo>
                  <a:pt x="380340" y="382777"/>
                  <a:pt x="377361" y="396166"/>
                  <a:pt x="377361" y="414019"/>
                </a:cubicBezTo>
                <a:lnTo>
                  <a:pt x="377361" y="473030"/>
                </a:lnTo>
                <a:cubicBezTo>
                  <a:pt x="377361" y="490882"/>
                  <a:pt x="380837" y="504271"/>
                  <a:pt x="387292" y="512702"/>
                </a:cubicBezTo>
                <a:cubicBezTo>
                  <a:pt x="396229" y="524603"/>
                  <a:pt x="408146" y="530058"/>
                  <a:pt x="424035" y="530058"/>
                </a:cubicBezTo>
                <a:cubicBezTo>
                  <a:pt x="440420" y="530058"/>
                  <a:pt x="452833" y="524107"/>
                  <a:pt x="461274" y="511710"/>
                </a:cubicBezTo>
                <a:cubicBezTo>
                  <a:pt x="465247" y="506255"/>
                  <a:pt x="467233" y="500304"/>
                  <a:pt x="468226" y="493362"/>
                </a:cubicBezTo>
                <a:cubicBezTo>
                  <a:pt x="468722" y="490386"/>
                  <a:pt x="469219" y="483940"/>
                  <a:pt x="469219" y="474022"/>
                </a:cubicBezTo>
                <a:lnTo>
                  <a:pt x="469219" y="469559"/>
                </a:lnTo>
                <a:lnTo>
                  <a:pt x="437938" y="469559"/>
                </a:lnTo>
                <a:cubicBezTo>
                  <a:pt x="437938" y="481460"/>
                  <a:pt x="437441" y="488403"/>
                  <a:pt x="436945" y="489891"/>
                </a:cubicBezTo>
                <a:cubicBezTo>
                  <a:pt x="435455" y="498321"/>
                  <a:pt x="430986" y="502288"/>
                  <a:pt x="423538" y="502288"/>
                </a:cubicBezTo>
                <a:cubicBezTo>
                  <a:pt x="413111" y="502288"/>
                  <a:pt x="407649" y="494354"/>
                  <a:pt x="407649" y="478981"/>
                </a:cubicBezTo>
                <a:lnTo>
                  <a:pt x="407649" y="449227"/>
                </a:lnTo>
                <a:lnTo>
                  <a:pt x="469219" y="449227"/>
                </a:lnTo>
                <a:lnTo>
                  <a:pt x="469219" y="414019"/>
                </a:lnTo>
                <a:cubicBezTo>
                  <a:pt x="469219" y="396166"/>
                  <a:pt x="466240" y="382777"/>
                  <a:pt x="459785" y="374347"/>
                </a:cubicBezTo>
                <a:cubicBezTo>
                  <a:pt x="450847" y="362942"/>
                  <a:pt x="438931" y="356991"/>
                  <a:pt x="423538" y="356991"/>
                </a:cubicBezTo>
                <a:close/>
                <a:moveTo>
                  <a:pt x="263656" y="301451"/>
                </a:moveTo>
                <a:lnTo>
                  <a:pt x="263656" y="528074"/>
                </a:lnTo>
                <a:lnTo>
                  <a:pt x="294441" y="528074"/>
                </a:lnTo>
                <a:lnTo>
                  <a:pt x="294441" y="511710"/>
                </a:lnTo>
                <a:cubicBezTo>
                  <a:pt x="304372" y="524107"/>
                  <a:pt x="315295" y="530058"/>
                  <a:pt x="325722" y="530058"/>
                </a:cubicBezTo>
                <a:cubicBezTo>
                  <a:pt x="338135" y="530058"/>
                  <a:pt x="346576" y="523611"/>
                  <a:pt x="350549" y="511214"/>
                </a:cubicBezTo>
                <a:cubicBezTo>
                  <a:pt x="352535" y="504271"/>
                  <a:pt x="353528" y="492866"/>
                  <a:pt x="353528" y="476997"/>
                </a:cubicBezTo>
                <a:lnTo>
                  <a:pt x="353528" y="410052"/>
                </a:lnTo>
                <a:cubicBezTo>
                  <a:pt x="353528" y="394183"/>
                  <a:pt x="352535" y="382777"/>
                  <a:pt x="350549" y="375835"/>
                </a:cubicBezTo>
                <a:cubicBezTo>
                  <a:pt x="346576" y="363437"/>
                  <a:pt x="338135" y="356991"/>
                  <a:pt x="325722" y="356991"/>
                </a:cubicBezTo>
                <a:cubicBezTo>
                  <a:pt x="314799" y="356991"/>
                  <a:pt x="304372" y="362942"/>
                  <a:pt x="294441" y="375339"/>
                </a:cubicBezTo>
                <a:lnTo>
                  <a:pt x="294441" y="301451"/>
                </a:lnTo>
                <a:close/>
                <a:moveTo>
                  <a:pt x="37736" y="301451"/>
                </a:moveTo>
                <a:lnTo>
                  <a:pt x="37736" y="333188"/>
                </a:lnTo>
                <a:lnTo>
                  <a:pt x="73983" y="333188"/>
                </a:lnTo>
                <a:lnTo>
                  <a:pt x="73983" y="528074"/>
                </a:lnTo>
                <a:lnTo>
                  <a:pt x="107747" y="528074"/>
                </a:lnTo>
                <a:lnTo>
                  <a:pt x="107747" y="333188"/>
                </a:lnTo>
                <a:lnTo>
                  <a:pt x="144490" y="333188"/>
                </a:lnTo>
                <a:lnTo>
                  <a:pt x="144490" y="301451"/>
                </a:lnTo>
                <a:close/>
                <a:moveTo>
                  <a:pt x="253726" y="246902"/>
                </a:moveTo>
                <a:cubicBezTo>
                  <a:pt x="316785" y="246902"/>
                  <a:pt x="380340" y="246902"/>
                  <a:pt x="443399" y="253845"/>
                </a:cubicBezTo>
                <a:cubicBezTo>
                  <a:pt x="469715" y="256820"/>
                  <a:pt x="492059" y="276656"/>
                  <a:pt x="498017" y="303434"/>
                </a:cubicBezTo>
                <a:cubicBezTo>
                  <a:pt x="506955" y="341618"/>
                  <a:pt x="506955" y="383769"/>
                  <a:pt x="506955" y="422945"/>
                </a:cubicBezTo>
                <a:cubicBezTo>
                  <a:pt x="506955" y="462616"/>
                  <a:pt x="506955" y="504271"/>
                  <a:pt x="498017" y="542951"/>
                </a:cubicBezTo>
                <a:cubicBezTo>
                  <a:pt x="491563" y="569730"/>
                  <a:pt x="469715" y="589565"/>
                  <a:pt x="443399" y="592541"/>
                </a:cubicBezTo>
                <a:cubicBezTo>
                  <a:pt x="380340" y="599483"/>
                  <a:pt x="316785" y="599483"/>
                  <a:pt x="253229" y="599483"/>
                </a:cubicBezTo>
                <a:cubicBezTo>
                  <a:pt x="190170" y="599483"/>
                  <a:pt x="126615" y="599483"/>
                  <a:pt x="63556" y="592541"/>
                </a:cubicBezTo>
                <a:cubicBezTo>
                  <a:pt x="37240" y="589565"/>
                  <a:pt x="14896" y="569730"/>
                  <a:pt x="8938" y="542951"/>
                </a:cubicBezTo>
                <a:cubicBezTo>
                  <a:pt x="0" y="504271"/>
                  <a:pt x="0" y="462616"/>
                  <a:pt x="0" y="422945"/>
                </a:cubicBezTo>
                <a:cubicBezTo>
                  <a:pt x="0" y="383769"/>
                  <a:pt x="0" y="341618"/>
                  <a:pt x="8938" y="303434"/>
                </a:cubicBezTo>
                <a:cubicBezTo>
                  <a:pt x="15392" y="276656"/>
                  <a:pt x="37240" y="256820"/>
                  <a:pt x="63556" y="253845"/>
                </a:cubicBezTo>
                <a:cubicBezTo>
                  <a:pt x="126615" y="246902"/>
                  <a:pt x="190170" y="246902"/>
                  <a:pt x="253726" y="246902"/>
                </a:cubicBezTo>
                <a:close/>
                <a:moveTo>
                  <a:pt x="232835" y="84287"/>
                </a:moveTo>
                <a:cubicBezTo>
                  <a:pt x="222899" y="84287"/>
                  <a:pt x="217931" y="91724"/>
                  <a:pt x="217931" y="107590"/>
                </a:cubicBezTo>
                <a:lnTo>
                  <a:pt x="217931" y="179480"/>
                </a:lnTo>
                <a:cubicBezTo>
                  <a:pt x="217931" y="195345"/>
                  <a:pt x="222899" y="203278"/>
                  <a:pt x="232835" y="203278"/>
                </a:cubicBezTo>
                <a:cubicBezTo>
                  <a:pt x="242772" y="203278"/>
                  <a:pt x="247740" y="195345"/>
                  <a:pt x="247740" y="179480"/>
                </a:cubicBezTo>
                <a:lnTo>
                  <a:pt x="247740" y="107590"/>
                </a:lnTo>
                <a:cubicBezTo>
                  <a:pt x="247740" y="91724"/>
                  <a:pt x="242772" y="84287"/>
                  <a:pt x="232835" y="84287"/>
                </a:cubicBezTo>
                <a:close/>
                <a:moveTo>
                  <a:pt x="303806" y="58498"/>
                </a:moveTo>
                <a:lnTo>
                  <a:pt x="334613" y="58498"/>
                </a:lnTo>
                <a:lnTo>
                  <a:pt x="334613" y="183940"/>
                </a:lnTo>
                <a:cubicBezTo>
                  <a:pt x="334613" y="190882"/>
                  <a:pt x="334613" y="194848"/>
                  <a:pt x="335110" y="195840"/>
                </a:cubicBezTo>
                <a:cubicBezTo>
                  <a:pt x="336103" y="200798"/>
                  <a:pt x="338091" y="203277"/>
                  <a:pt x="342563" y="203277"/>
                </a:cubicBezTo>
                <a:cubicBezTo>
                  <a:pt x="348525" y="203277"/>
                  <a:pt x="354985" y="198319"/>
                  <a:pt x="361941" y="188899"/>
                </a:cubicBezTo>
                <a:lnTo>
                  <a:pt x="361941" y="58498"/>
                </a:lnTo>
                <a:lnTo>
                  <a:pt x="392748" y="58498"/>
                </a:lnTo>
                <a:lnTo>
                  <a:pt x="392748" y="229060"/>
                </a:lnTo>
                <a:lnTo>
                  <a:pt x="361941" y="229060"/>
                </a:lnTo>
                <a:lnTo>
                  <a:pt x="361941" y="210219"/>
                </a:lnTo>
                <a:cubicBezTo>
                  <a:pt x="349519" y="224102"/>
                  <a:pt x="338091" y="231043"/>
                  <a:pt x="326663" y="231043"/>
                </a:cubicBezTo>
                <a:cubicBezTo>
                  <a:pt x="316725" y="231043"/>
                  <a:pt x="309769" y="227077"/>
                  <a:pt x="306787" y="218648"/>
                </a:cubicBezTo>
                <a:cubicBezTo>
                  <a:pt x="304800" y="213194"/>
                  <a:pt x="303806" y="205261"/>
                  <a:pt x="303806" y="193361"/>
                </a:cubicBezTo>
                <a:close/>
                <a:moveTo>
                  <a:pt x="232835" y="56027"/>
                </a:moveTo>
                <a:cubicBezTo>
                  <a:pt x="248237" y="56027"/>
                  <a:pt x="260160" y="61977"/>
                  <a:pt x="269103" y="73876"/>
                </a:cubicBezTo>
                <a:cubicBezTo>
                  <a:pt x="275561" y="82304"/>
                  <a:pt x="278542" y="95691"/>
                  <a:pt x="278542" y="114035"/>
                </a:cubicBezTo>
                <a:lnTo>
                  <a:pt x="278542" y="173530"/>
                </a:lnTo>
                <a:cubicBezTo>
                  <a:pt x="278542" y="191875"/>
                  <a:pt x="275561" y="205261"/>
                  <a:pt x="269103" y="213689"/>
                </a:cubicBezTo>
                <a:cubicBezTo>
                  <a:pt x="260160" y="225589"/>
                  <a:pt x="248237" y="231042"/>
                  <a:pt x="232835" y="231042"/>
                </a:cubicBezTo>
                <a:cubicBezTo>
                  <a:pt x="217434" y="231042"/>
                  <a:pt x="205511" y="225589"/>
                  <a:pt x="196568" y="213689"/>
                </a:cubicBezTo>
                <a:cubicBezTo>
                  <a:pt x="190110" y="205261"/>
                  <a:pt x="187129" y="191875"/>
                  <a:pt x="187129" y="173530"/>
                </a:cubicBezTo>
                <a:lnTo>
                  <a:pt x="187129" y="114035"/>
                </a:lnTo>
                <a:cubicBezTo>
                  <a:pt x="187129" y="95691"/>
                  <a:pt x="190110" y="82304"/>
                  <a:pt x="196568" y="73876"/>
                </a:cubicBezTo>
                <a:cubicBezTo>
                  <a:pt x="205511" y="61977"/>
                  <a:pt x="217434" y="56027"/>
                  <a:pt x="232835" y="56027"/>
                </a:cubicBezTo>
                <a:close/>
                <a:moveTo>
                  <a:pt x="67982" y="0"/>
                </a:moveTo>
                <a:lnTo>
                  <a:pt x="104228" y="0"/>
                </a:lnTo>
                <a:lnTo>
                  <a:pt x="128558" y="89736"/>
                </a:lnTo>
                <a:lnTo>
                  <a:pt x="151894" y="0"/>
                </a:lnTo>
                <a:lnTo>
                  <a:pt x="186651" y="0"/>
                </a:lnTo>
                <a:lnTo>
                  <a:pt x="145440" y="136340"/>
                </a:lnTo>
                <a:lnTo>
                  <a:pt x="145440" y="229050"/>
                </a:lnTo>
                <a:lnTo>
                  <a:pt x="111180" y="229050"/>
                </a:lnTo>
                <a:lnTo>
                  <a:pt x="111180" y="136340"/>
                </a:lnTo>
                <a:cubicBezTo>
                  <a:pt x="108200" y="119979"/>
                  <a:pt x="101249" y="95686"/>
                  <a:pt x="90326" y="63956"/>
                </a:cubicBezTo>
                <a:cubicBezTo>
                  <a:pt x="82878" y="42637"/>
                  <a:pt x="75430" y="21318"/>
                  <a:pt x="6798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BEBB2F9-7A02-5F40-973C-4023110208FF}"/>
              </a:ext>
            </a:extLst>
          </p:cNvPr>
          <p:cNvSpPr>
            <a:spLocks/>
          </p:cNvSpPr>
          <p:nvPr/>
        </p:nvSpPr>
        <p:spPr>
          <a:xfrm>
            <a:off x="5238901" y="2141679"/>
            <a:ext cx="857099" cy="4297680"/>
          </a:xfrm>
          <a:custGeom>
            <a:avLst/>
            <a:gdLst>
              <a:gd name="connsiteX0" fmla="*/ 0 w 857099"/>
              <a:gd name="connsiteY0" fmla="*/ 0 h 4297680"/>
              <a:gd name="connsiteX1" fmla="*/ 419979 w 857099"/>
              <a:gd name="connsiteY1" fmla="*/ 0 h 4297680"/>
              <a:gd name="connsiteX2" fmla="*/ 857099 w 857099"/>
              <a:gd name="connsiteY2" fmla="*/ 0 h 4297680"/>
              <a:gd name="connsiteX3" fmla="*/ 857099 w 857099"/>
              <a:gd name="connsiteY3" fmla="*/ 699908 h 4297680"/>
              <a:gd name="connsiteX4" fmla="*/ 857099 w 857099"/>
              <a:gd name="connsiteY4" fmla="*/ 1313862 h 4297680"/>
              <a:gd name="connsiteX5" fmla="*/ 857099 w 857099"/>
              <a:gd name="connsiteY5" fmla="*/ 1841863 h 4297680"/>
              <a:gd name="connsiteX6" fmla="*/ 857099 w 857099"/>
              <a:gd name="connsiteY6" fmla="*/ 2369864 h 4297680"/>
              <a:gd name="connsiteX7" fmla="*/ 857099 w 857099"/>
              <a:gd name="connsiteY7" fmla="*/ 2983818 h 4297680"/>
              <a:gd name="connsiteX8" fmla="*/ 857099 w 857099"/>
              <a:gd name="connsiteY8" fmla="*/ 3597772 h 4297680"/>
              <a:gd name="connsiteX9" fmla="*/ 857099 w 857099"/>
              <a:gd name="connsiteY9" fmla="*/ 4297680 h 4297680"/>
              <a:gd name="connsiteX10" fmla="*/ 445691 w 857099"/>
              <a:gd name="connsiteY10" fmla="*/ 4297680 h 4297680"/>
              <a:gd name="connsiteX11" fmla="*/ 0 w 857099"/>
              <a:gd name="connsiteY11" fmla="*/ 4297680 h 4297680"/>
              <a:gd name="connsiteX12" fmla="*/ 0 w 857099"/>
              <a:gd name="connsiteY12" fmla="*/ 3726703 h 4297680"/>
              <a:gd name="connsiteX13" fmla="*/ 0 w 857099"/>
              <a:gd name="connsiteY13" fmla="*/ 3155725 h 4297680"/>
              <a:gd name="connsiteX14" fmla="*/ 0 w 857099"/>
              <a:gd name="connsiteY14" fmla="*/ 2455817 h 4297680"/>
              <a:gd name="connsiteX15" fmla="*/ 0 w 857099"/>
              <a:gd name="connsiteY15" fmla="*/ 1755909 h 4297680"/>
              <a:gd name="connsiteX16" fmla="*/ 0 w 857099"/>
              <a:gd name="connsiteY16" fmla="*/ 1141955 h 4297680"/>
              <a:gd name="connsiteX17" fmla="*/ 0 w 857099"/>
              <a:gd name="connsiteY17" fmla="*/ 570977 h 4297680"/>
              <a:gd name="connsiteX18" fmla="*/ 0 w 857099"/>
              <a:gd name="connsiteY18" fmla="*/ 0 h 4297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57099" h="4297680" extrusionOk="0">
                <a:moveTo>
                  <a:pt x="0" y="0"/>
                </a:moveTo>
                <a:cubicBezTo>
                  <a:pt x="107127" y="18133"/>
                  <a:pt x="280075" y="-14142"/>
                  <a:pt x="419979" y="0"/>
                </a:cubicBezTo>
                <a:cubicBezTo>
                  <a:pt x="559883" y="14142"/>
                  <a:pt x="710186" y="-17991"/>
                  <a:pt x="857099" y="0"/>
                </a:cubicBezTo>
                <a:cubicBezTo>
                  <a:pt x="835427" y="149296"/>
                  <a:pt x="860383" y="362702"/>
                  <a:pt x="857099" y="699908"/>
                </a:cubicBezTo>
                <a:cubicBezTo>
                  <a:pt x="853815" y="1037114"/>
                  <a:pt x="884151" y="1025703"/>
                  <a:pt x="857099" y="1313862"/>
                </a:cubicBezTo>
                <a:cubicBezTo>
                  <a:pt x="830047" y="1602021"/>
                  <a:pt x="873682" y="1586130"/>
                  <a:pt x="857099" y="1841863"/>
                </a:cubicBezTo>
                <a:cubicBezTo>
                  <a:pt x="840516" y="2097596"/>
                  <a:pt x="871348" y="2125476"/>
                  <a:pt x="857099" y="2369864"/>
                </a:cubicBezTo>
                <a:cubicBezTo>
                  <a:pt x="842850" y="2614252"/>
                  <a:pt x="830869" y="2689394"/>
                  <a:pt x="857099" y="2983818"/>
                </a:cubicBezTo>
                <a:cubicBezTo>
                  <a:pt x="883329" y="3278242"/>
                  <a:pt x="861488" y="3350375"/>
                  <a:pt x="857099" y="3597772"/>
                </a:cubicBezTo>
                <a:cubicBezTo>
                  <a:pt x="852710" y="3845169"/>
                  <a:pt x="874306" y="4033184"/>
                  <a:pt x="857099" y="4297680"/>
                </a:cubicBezTo>
                <a:cubicBezTo>
                  <a:pt x="718834" y="4288310"/>
                  <a:pt x="634503" y="4293593"/>
                  <a:pt x="445691" y="4297680"/>
                </a:cubicBezTo>
                <a:cubicBezTo>
                  <a:pt x="256879" y="4301767"/>
                  <a:pt x="122376" y="4277539"/>
                  <a:pt x="0" y="4297680"/>
                </a:cubicBezTo>
                <a:cubicBezTo>
                  <a:pt x="-14074" y="4069716"/>
                  <a:pt x="5234" y="3879224"/>
                  <a:pt x="0" y="3726703"/>
                </a:cubicBezTo>
                <a:cubicBezTo>
                  <a:pt x="-5234" y="3574182"/>
                  <a:pt x="666" y="3350514"/>
                  <a:pt x="0" y="3155725"/>
                </a:cubicBezTo>
                <a:cubicBezTo>
                  <a:pt x="-666" y="2960936"/>
                  <a:pt x="17926" y="2786687"/>
                  <a:pt x="0" y="2455817"/>
                </a:cubicBezTo>
                <a:cubicBezTo>
                  <a:pt x="-17926" y="2124947"/>
                  <a:pt x="2167" y="1908716"/>
                  <a:pt x="0" y="1755909"/>
                </a:cubicBezTo>
                <a:cubicBezTo>
                  <a:pt x="-2167" y="1603102"/>
                  <a:pt x="-11676" y="1361736"/>
                  <a:pt x="0" y="1141955"/>
                </a:cubicBezTo>
                <a:cubicBezTo>
                  <a:pt x="11676" y="922174"/>
                  <a:pt x="-1484" y="831677"/>
                  <a:pt x="0" y="570977"/>
                </a:cubicBezTo>
                <a:cubicBezTo>
                  <a:pt x="1484" y="310277"/>
                  <a:pt x="21446" y="151271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3A0471C-D1C8-CA4D-929B-F538A20BAC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2458207"/>
              </p:ext>
            </p:extLst>
          </p:nvPr>
        </p:nvGraphicFramePr>
        <p:xfrm>
          <a:off x="1856239" y="1317090"/>
          <a:ext cx="2377440" cy="628650"/>
        </p:xfrm>
        <a:graphic>
          <a:graphicData uri="http://schemas.openxmlformats.org/drawingml/2006/table">
            <a:tbl>
              <a:tblPr>
                <a:tableStyleId>{7E9639D4-E3E2-4D34-9284-5A2195B3D0D7}</a:tableStyleId>
              </a:tblPr>
              <a:tblGrid>
                <a:gridCol w="1188720">
                  <a:extLst>
                    <a:ext uri="{9D8B030D-6E8A-4147-A177-3AD203B41FA5}">
                      <a16:colId xmlns:a16="http://schemas.microsoft.com/office/drawing/2014/main" val="773385185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68979026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R Square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>
                          <a:effectLst/>
                        </a:rPr>
                        <a:t>0.60559059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604203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>
                          <a:effectLst/>
                        </a:rPr>
                        <a:t>Adjusted R Square</a:t>
                      </a:r>
                      <a:endParaRPr lang="en-US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dirty="0">
                          <a:effectLst/>
                        </a:rPr>
                        <a:t>0.5150704</a:t>
                      </a:r>
                      <a:endParaRPr lang="en-US" sz="20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1122223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6CF9E12-6EC2-DD45-AB03-66F28BEA15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1172758"/>
              </p:ext>
            </p:extLst>
          </p:nvPr>
        </p:nvGraphicFramePr>
        <p:xfrm>
          <a:off x="7661420" y="1317090"/>
          <a:ext cx="2377440" cy="628650"/>
        </p:xfrm>
        <a:graphic>
          <a:graphicData uri="http://schemas.openxmlformats.org/drawingml/2006/table">
            <a:tbl>
              <a:tblPr>
                <a:tableStyleId>{7E9639D4-E3E2-4D34-9284-5A2195B3D0D7}</a:tableStyleId>
              </a:tblPr>
              <a:tblGrid>
                <a:gridCol w="1188720">
                  <a:extLst>
                    <a:ext uri="{9D8B030D-6E8A-4147-A177-3AD203B41FA5}">
                      <a16:colId xmlns:a16="http://schemas.microsoft.com/office/drawing/2014/main" val="2217868536"/>
                    </a:ext>
                  </a:extLst>
                </a:gridCol>
                <a:gridCol w="1188720">
                  <a:extLst>
                    <a:ext uri="{9D8B030D-6E8A-4147-A177-3AD203B41FA5}">
                      <a16:colId xmlns:a16="http://schemas.microsoft.com/office/drawing/2014/main" val="3107638236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20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 Square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0.60947682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5177117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20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Adjusted R Square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1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0.51984854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68427303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01E7A66-2DD8-234E-809D-C149D46F45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1267917"/>
              </p:ext>
            </p:extLst>
          </p:nvPr>
        </p:nvGraphicFramePr>
        <p:xfrm>
          <a:off x="6326250" y="2151990"/>
          <a:ext cx="5120640" cy="4297680"/>
        </p:xfrm>
        <a:graphic>
          <a:graphicData uri="http://schemas.openxmlformats.org/drawingml/2006/table">
            <a:tbl>
              <a:tblPr>
                <a:tableStyleId>{7E9639D4-E3E2-4D34-9284-5A2195B3D0D7}</a:tableStyleId>
              </a:tblPr>
              <a:tblGrid>
                <a:gridCol w="1828800">
                  <a:extLst>
                    <a:ext uri="{9D8B030D-6E8A-4147-A177-3AD203B41FA5}">
                      <a16:colId xmlns:a16="http://schemas.microsoft.com/office/drawing/2014/main" val="1438539109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val="1706218833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val="1925672281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val="3374124291"/>
                    </a:ext>
                  </a:extLst>
                </a:gridCol>
                <a:gridCol w="822960">
                  <a:extLst>
                    <a:ext uri="{9D8B030D-6E8A-4147-A177-3AD203B41FA5}">
                      <a16:colId xmlns:a16="http://schemas.microsoft.com/office/drawing/2014/main" val="2368626981"/>
                    </a:ext>
                  </a:extLst>
                </a:gridCol>
              </a:tblGrid>
              <a:tr h="22100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 </a:t>
                      </a:r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Coefficients</a:t>
                      </a:r>
                      <a:endParaRPr lang="en-US" sz="16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Standard Error</a:t>
                      </a:r>
                      <a:endParaRPr lang="en-US" sz="16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t Stat</a:t>
                      </a:r>
                      <a:endParaRPr lang="en-US" sz="16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P-value</a:t>
                      </a:r>
                      <a:endParaRPr lang="en-US" sz="16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204754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Intercept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-0.1617912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0.62743652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-0.2578606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0.797382425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79636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dirty="0">
                          <a:effectLst/>
                        </a:rPr>
                        <a:t>Online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shopping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enjoyment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0.14152683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0.07756885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1.82453165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0.072969889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9265454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Likelihood</a:t>
                      </a:r>
                      <a:r>
                        <a:rPr lang="zh-CN" alt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</a:t>
                      </a:r>
                      <a:r>
                        <a:rPr lang="zh-CN" alt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explore</a:t>
                      </a:r>
                      <a:r>
                        <a:rPr lang="zh-CN" alt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ads</a:t>
                      </a:r>
                      <a:r>
                        <a:rPr lang="zh-CN" alt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on</a:t>
                      </a:r>
                      <a:r>
                        <a:rPr lang="zh-CN" alt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YouTube</a:t>
                      </a:r>
                      <a:endParaRPr lang="en-US" sz="1600" b="1" u="none" strike="noStrike" kern="1200" dirty="0">
                        <a:solidFill>
                          <a:schemeClr val="accen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0.29668932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0.06462783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4.59073596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2.25818E-05</a:t>
                      </a:r>
                      <a:endParaRPr lang="en-US" sz="1600" b="1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232541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dirty="0">
                          <a:effectLst/>
                        </a:rPr>
                        <a:t>Money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spent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on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online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shopping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per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month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-0.0777627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0.09848451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-0.7895936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0.432823696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4785734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dirty="0">
                          <a:effectLst/>
                        </a:rPr>
                        <a:t>Frequency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of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shopping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online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-0.0941334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0.07549811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-1.2468315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0.217225689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3127977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dirty="0">
                          <a:effectLst/>
                        </a:rPr>
                        <a:t>Time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spent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on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YouTube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per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day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-0.0039105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0.07003909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-0.0558333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0.955657122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1586359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dirty="0">
                          <a:effectLst/>
                        </a:rPr>
                        <a:t>Frequency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of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seeing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ads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on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YouTube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-0.0052532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0.04745022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-0.1107104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0.912209472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8253594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Ads relevant to interests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0.08728859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0.08237355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1.05966771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0.293473752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3233696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Ads with sales promotions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0.08572504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0.0878152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0.97619823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0.332821816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473180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Ad reliability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0.04202182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0.09145421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0.45948476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0.647519465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2387579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Ad design quality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-0.0741395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0.07383433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-1.0041334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0.319281005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1007209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Total number of ads you see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0.08620168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0.0707489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1.21841735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0.22775686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6027743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dirty="0">
                          <a:effectLst/>
                        </a:rPr>
                        <a:t>Personalization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level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on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YouTube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0.10064379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0.05600234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1.79713541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solidFill>
                            <a:schemeClr val="tx1"/>
                          </a:solidFill>
                          <a:effectLst/>
                        </a:rPr>
                        <a:t>0.077264646</a:t>
                      </a:r>
                      <a:endParaRPr lang="en-US" sz="16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5601864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kern="1200" dirty="0">
                          <a:solidFill>
                            <a:schemeClr val="accen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Is Male</a:t>
                      </a: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0.67299277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0.15466738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4.35122643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b="1" u="none" strike="noStrike" dirty="0">
                          <a:solidFill>
                            <a:schemeClr val="accent1"/>
                          </a:solidFill>
                          <a:effectLst/>
                        </a:rPr>
                        <a:t>5.24404E-05</a:t>
                      </a:r>
                      <a:endParaRPr lang="en-US" sz="1600" b="1" i="0" u="none" strike="noStrike" dirty="0">
                        <a:solidFill>
                          <a:schemeClr val="accent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02870761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altLang="zh-CN" sz="1600" u="none" strike="noStrike" dirty="0">
                          <a:effectLst/>
                        </a:rPr>
                        <a:t>Education</a:t>
                      </a:r>
                      <a:r>
                        <a:rPr lang="zh-CN" altLang="en-US" sz="1600" u="none" strike="noStrike" dirty="0">
                          <a:effectLst/>
                        </a:rPr>
                        <a:t> </a:t>
                      </a:r>
                      <a:r>
                        <a:rPr lang="en-US" altLang="zh-CN" sz="1600" u="none" strike="noStrike" dirty="0">
                          <a:effectLst/>
                        </a:rPr>
                        <a:t>level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-0.0603467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0.10420909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-0.5790927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0.564659009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>
                      <a:noFill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44919936"/>
                  </a:ext>
                </a:extLst>
              </a:tr>
            </a:tbl>
          </a:graphicData>
        </a:graphic>
      </p:graphicFrame>
      <p:sp>
        <p:nvSpPr>
          <p:cNvPr id="17" name="Rectangle 16">
            <a:extLst>
              <a:ext uri="{FF2B5EF4-FFF2-40B4-BE49-F238E27FC236}">
                <a16:creationId xmlns:a16="http://schemas.microsoft.com/office/drawing/2014/main" id="{1C140C1E-EDEB-724D-96CF-3054C174B9FD}"/>
              </a:ext>
            </a:extLst>
          </p:cNvPr>
          <p:cNvSpPr>
            <a:spLocks/>
          </p:cNvSpPr>
          <p:nvPr/>
        </p:nvSpPr>
        <p:spPr>
          <a:xfrm>
            <a:off x="10709117" y="2141679"/>
            <a:ext cx="857099" cy="4297680"/>
          </a:xfrm>
          <a:custGeom>
            <a:avLst/>
            <a:gdLst>
              <a:gd name="connsiteX0" fmla="*/ 0 w 857099"/>
              <a:gd name="connsiteY0" fmla="*/ 0 h 4297680"/>
              <a:gd name="connsiteX1" fmla="*/ 419979 w 857099"/>
              <a:gd name="connsiteY1" fmla="*/ 0 h 4297680"/>
              <a:gd name="connsiteX2" fmla="*/ 857099 w 857099"/>
              <a:gd name="connsiteY2" fmla="*/ 0 h 4297680"/>
              <a:gd name="connsiteX3" fmla="*/ 857099 w 857099"/>
              <a:gd name="connsiteY3" fmla="*/ 699908 h 4297680"/>
              <a:gd name="connsiteX4" fmla="*/ 857099 w 857099"/>
              <a:gd name="connsiteY4" fmla="*/ 1313862 h 4297680"/>
              <a:gd name="connsiteX5" fmla="*/ 857099 w 857099"/>
              <a:gd name="connsiteY5" fmla="*/ 1841863 h 4297680"/>
              <a:gd name="connsiteX6" fmla="*/ 857099 w 857099"/>
              <a:gd name="connsiteY6" fmla="*/ 2369864 h 4297680"/>
              <a:gd name="connsiteX7" fmla="*/ 857099 w 857099"/>
              <a:gd name="connsiteY7" fmla="*/ 2983818 h 4297680"/>
              <a:gd name="connsiteX8" fmla="*/ 857099 w 857099"/>
              <a:gd name="connsiteY8" fmla="*/ 3597772 h 4297680"/>
              <a:gd name="connsiteX9" fmla="*/ 857099 w 857099"/>
              <a:gd name="connsiteY9" fmla="*/ 4297680 h 4297680"/>
              <a:gd name="connsiteX10" fmla="*/ 445691 w 857099"/>
              <a:gd name="connsiteY10" fmla="*/ 4297680 h 4297680"/>
              <a:gd name="connsiteX11" fmla="*/ 0 w 857099"/>
              <a:gd name="connsiteY11" fmla="*/ 4297680 h 4297680"/>
              <a:gd name="connsiteX12" fmla="*/ 0 w 857099"/>
              <a:gd name="connsiteY12" fmla="*/ 3726703 h 4297680"/>
              <a:gd name="connsiteX13" fmla="*/ 0 w 857099"/>
              <a:gd name="connsiteY13" fmla="*/ 3155725 h 4297680"/>
              <a:gd name="connsiteX14" fmla="*/ 0 w 857099"/>
              <a:gd name="connsiteY14" fmla="*/ 2455817 h 4297680"/>
              <a:gd name="connsiteX15" fmla="*/ 0 w 857099"/>
              <a:gd name="connsiteY15" fmla="*/ 1755909 h 4297680"/>
              <a:gd name="connsiteX16" fmla="*/ 0 w 857099"/>
              <a:gd name="connsiteY16" fmla="*/ 1141955 h 4297680"/>
              <a:gd name="connsiteX17" fmla="*/ 0 w 857099"/>
              <a:gd name="connsiteY17" fmla="*/ 570977 h 4297680"/>
              <a:gd name="connsiteX18" fmla="*/ 0 w 857099"/>
              <a:gd name="connsiteY18" fmla="*/ 0 h 4297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57099" h="4297680" extrusionOk="0">
                <a:moveTo>
                  <a:pt x="0" y="0"/>
                </a:moveTo>
                <a:cubicBezTo>
                  <a:pt x="107127" y="18133"/>
                  <a:pt x="280075" y="-14142"/>
                  <a:pt x="419979" y="0"/>
                </a:cubicBezTo>
                <a:cubicBezTo>
                  <a:pt x="559883" y="14142"/>
                  <a:pt x="710186" y="-17991"/>
                  <a:pt x="857099" y="0"/>
                </a:cubicBezTo>
                <a:cubicBezTo>
                  <a:pt x="835427" y="149296"/>
                  <a:pt x="860383" y="362702"/>
                  <a:pt x="857099" y="699908"/>
                </a:cubicBezTo>
                <a:cubicBezTo>
                  <a:pt x="853815" y="1037114"/>
                  <a:pt x="884151" y="1025703"/>
                  <a:pt x="857099" y="1313862"/>
                </a:cubicBezTo>
                <a:cubicBezTo>
                  <a:pt x="830047" y="1602021"/>
                  <a:pt x="873682" y="1586130"/>
                  <a:pt x="857099" y="1841863"/>
                </a:cubicBezTo>
                <a:cubicBezTo>
                  <a:pt x="840516" y="2097596"/>
                  <a:pt x="871348" y="2125476"/>
                  <a:pt x="857099" y="2369864"/>
                </a:cubicBezTo>
                <a:cubicBezTo>
                  <a:pt x="842850" y="2614252"/>
                  <a:pt x="830869" y="2689394"/>
                  <a:pt x="857099" y="2983818"/>
                </a:cubicBezTo>
                <a:cubicBezTo>
                  <a:pt x="883329" y="3278242"/>
                  <a:pt x="861488" y="3350375"/>
                  <a:pt x="857099" y="3597772"/>
                </a:cubicBezTo>
                <a:cubicBezTo>
                  <a:pt x="852710" y="3845169"/>
                  <a:pt x="874306" y="4033184"/>
                  <a:pt x="857099" y="4297680"/>
                </a:cubicBezTo>
                <a:cubicBezTo>
                  <a:pt x="718834" y="4288310"/>
                  <a:pt x="634503" y="4293593"/>
                  <a:pt x="445691" y="4297680"/>
                </a:cubicBezTo>
                <a:cubicBezTo>
                  <a:pt x="256879" y="4301767"/>
                  <a:pt x="122376" y="4277539"/>
                  <a:pt x="0" y="4297680"/>
                </a:cubicBezTo>
                <a:cubicBezTo>
                  <a:pt x="-14074" y="4069716"/>
                  <a:pt x="5234" y="3879224"/>
                  <a:pt x="0" y="3726703"/>
                </a:cubicBezTo>
                <a:cubicBezTo>
                  <a:pt x="-5234" y="3574182"/>
                  <a:pt x="666" y="3350514"/>
                  <a:pt x="0" y="3155725"/>
                </a:cubicBezTo>
                <a:cubicBezTo>
                  <a:pt x="-666" y="2960936"/>
                  <a:pt x="17926" y="2786687"/>
                  <a:pt x="0" y="2455817"/>
                </a:cubicBezTo>
                <a:cubicBezTo>
                  <a:pt x="-17926" y="2124947"/>
                  <a:pt x="2167" y="1908716"/>
                  <a:pt x="0" y="1755909"/>
                </a:cubicBezTo>
                <a:cubicBezTo>
                  <a:pt x="-2167" y="1603102"/>
                  <a:pt x="-11676" y="1361736"/>
                  <a:pt x="0" y="1141955"/>
                </a:cubicBezTo>
                <a:cubicBezTo>
                  <a:pt x="11676" y="922174"/>
                  <a:pt x="-1484" y="831677"/>
                  <a:pt x="0" y="570977"/>
                </a:cubicBezTo>
                <a:cubicBezTo>
                  <a:pt x="1484" y="310277"/>
                  <a:pt x="21446" y="151271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116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bottle, table, people, truck&#10;&#10;Description automatically generated">
            <a:extLst>
              <a:ext uri="{FF2B5EF4-FFF2-40B4-BE49-F238E27FC236}">
                <a16:creationId xmlns:a16="http://schemas.microsoft.com/office/drawing/2014/main" id="{B1F304FE-6A8A-F641-B96A-15F1BD99A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31" y="994522"/>
            <a:ext cx="11835538" cy="5863478"/>
          </a:xfrm>
          <a:prstGeom prst="rect">
            <a:avLst/>
          </a:prstGeom>
          <a:effectLst>
            <a:outerShdw blurRad="50800" dist="50800" dir="5400000" algn="ctr" rotWithShape="0">
              <a:schemeClr val="bg2">
                <a:lumMod val="90000"/>
              </a:schemeClr>
            </a:outerShdw>
          </a:effec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B2A9688-C9FD-7A42-B417-606D8B9578C3}"/>
              </a:ext>
            </a:extLst>
          </p:cNvPr>
          <p:cNvSpPr txBox="1">
            <a:spLocks/>
          </p:cNvSpPr>
          <p:nvPr/>
        </p:nvSpPr>
        <p:spPr>
          <a:xfrm>
            <a:off x="838200" y="160021"/>
            <a:ext cx="10515600" cy="83450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accent1"/>
                </a:solidFill>
                <a:latin typeface="+mn-lt"/>
              </a:rPr>
              <a:t>Memorable</a:t>
            </a:r>
            <a:r>
              <a:rPr lang="zh-CN" altLang="en-US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 dirty="0">
                <a:solidFill>
                  <a:schemeClr val="accent1"/>
                </a:solidFill>
                <a:latin typeface="+mn-lt"/>
              </a:rPr>
              <a:t>Brands</a:t>
            </a:r>
            <a:endParaRPr lang="en-US" b="1" dirty="0">
              <a:solidFill>
                <a:schemeClr val="accent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660325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8C522315-B5D2-DB4B-91B3-DB2F26935A7B}"/>
              </a:ext>
            </a:extLst>
          </p:cNvPr>
          <p:cNvGrpSpPr>
            <a:grpSpLocks noChangeAspect="1"/>
          </p:cNvGrpSpPr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3" name="任意多边形 787">
              <a:extLst>
                <a:ext uri="{FF2B5EF4-FFF2-40B4-BE49-F238E27FC236}">
                  <a16:creationId xmlns:a16="http://schemas.microsoft.com/office/drawing/2014/main" id="{115772A5-802E-A740-88D9-EE8114E41060}"/>
                </a:ext>
              </a:extLst>
            </p:cNvPr>
            <p:cNvSpPr/>
            <p:nvPr/>
          </p:nvSpPr>
          <p:spPr bwMode="auto">
            <a:xfrm>
              <a:off x="0" y="0"/>
              <a:ext cx="12192000" cy="6858000"/>
            </a:xfrm>
            <a:custGeom>
              <a:avLst/>
              <a:gdLst>
                <a:gd name="connsiteX0" fmla="*/ 228600 w 12192000"/>
                <a:gd name="connsiteY0" fmla="*/ 215900 h 6858000"/>
                <a:gd name="connsiteX1" fmla="*/ 228600 w 12192000"/>
                <a:gd name="connsiteY1" fmla="*/ 6642100 h 6858000"/>
                <a:gd name="connsiteX2" fmla="*/ 11963400 w 12192000"/>
                <a:gd name="connsiteY2" fmla="*/ 6642100 h 6858000"/>
                <a:gd name="connsiteX3" fmla="*/ 11963400 w 12192000"/>
                <a:gd name="connsiteY3" fmla="*/ 215900 h 6858000"/>
                <a:gd name="connsiteX4" fmla="*/ 0 w 12192000"/>
                <a:gd name="connsiteY4" fmla="*/ 0 h 6858000"/>
                <a:gd name="connsiteX5" fmla="*/ 12192000 w 12192000"/>
                <a:gd name="connsiteY5" fmla="*/ 0 h 6858000"/>
                <a:gd name="connsiteX6" fmla="*/ 12192000 w 12192000"/>
                <a:gd name="connsiteY6" fmla="*/ 6858000 h 6858000"/>
                <a:gd name="connsiteX7" fmla="*/ 0 w 12192000"/>
                <a:gd name="connsiteY7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6858000">
                  <a:moveTo>
                    <a:pt x="228600" y="215900"/>
                  </a:moveTo>
                  <a:lnTo>
                    <a:pt x="228600" y="6642100"/>
                  </a:lnTo>
                  <a:lnTo>
                    <a:pt x="11963400" y="6642100"/>
                  </a:lnTo>
                  <a:lnTo>
                    <a:pt x="11963400" y="215900"/>
                  </a:lnTo>
                  <a:close/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accent1"/>
            </a:solidFill>
            <a:ln w="38100">
              <a:solidFill>
                <a:schemeClr val="accent1"/>
              </a:solidFill>
            </a:ln>
          </p:spPr>
          <p:txBody>
            <a:bodyPr wrap="square">
              <a:noAutofit/>
            </a:bodyPr>
            <a:lstStyle/>
            <a:p>
              <a:pPr lvl="0" algn="l">
                <a:lnSpc>
                  <a:spcPct val="150000"/>
                </a:lnSpc>
                <a:buSzPct val="25000"/>
              </a:pPr>
              <a:endParaRPr lang="zh-CN" altLang="en-US" sz="4800"/>
            </a:p>
          </p:txBody>
        </p:sp>
        <p:sp>
          <p:nvSpPr>
            <p:cNvPr id="4" name="文本框 788">
              <a:extLst>
                <a:ext uri="{FF2B5EF4-FFF2-40B4-BE49-F238E27FC236}">
                  <a16:creationId xmlns:a16="http://schemas.microsoft.com/office/drawing/2014/main" id="{96BE0488-6BD2-6843-87AA-717930AE0633}"/>
                </a:ext>
              </a:extLst>
            </p:cNvPr>
            <p:cNvSpPr txBox="1"/>
            <p:nvPr/>
          </p:nvSpPr>
          <p:spPr>
            <a:xfrm>
              <a:off x="2170087" y="532333"/>
              <a:ext cx="7851825" cy="75699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0000" tIns="46800" rIns="90000" bIns="46800" anchor="b" anchorCtr="0">
              <a:noAutofit/>
            </a:bodyPr>
            <a:lstStyle/>
            <a:p>
              <a:pPr algn="ctr">
                <a:buSzPct val="25000"/>
              </a:pPr>
              <a:r>
                <a:rPr lang="en-US" altLang="zh-CN" sz="4800" b="1" dirty="0"/>
                <a:t>Conclusion</a:t>
              </a:r>
              <a:endParaRPr lang="en-US" sz="4800" b="1" dirty="0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F4182FB7-990B-6145-B159-4B60FB720718}"/>
              </a:ext>
            </a:extLst>
          </p:cNvPr>
          <p:cNvSpPr/>
          <p:nvPr/>
        </p:nvSpPr>
        <p:spPr>
          <a:xfrm>
            <a:off x="1742832" y="1442967"/>
            <a:ext cx="10059775" cy="47474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431789">
              <a:buSzPts val="1500"/>
            </a:pPr>
            <a:r>
              <a:rPr lang="en-US" sz="2600" b="1" dirty="0"/>
              <a:t>More Instagram users (45%) than YouTube users (17%) think that their ads are personalized </a:t>
            </a:r>
          </a:p>
          <a:p>
            <a:pPr lvl="1" indent="-414856">
              <a:lnSpc>
                <a:spcPct val="100000"/>
              </a:lnSpc>
              <a:spcBef>
                <a:spcPts val="0"/>
              </a:spcBef>
              <a:buSzPts val="1300"/>
            </a:pPr>
            <a:r>
              <a:rPr lang="en-US" sz="2000" dirty="0"/>
              <a:t>For both platforms, the more ads users see, the more personalized they think the ads are, on average</a:t>
            </a:r>
          </a:p>
          <a:p>
            <a:pPr lvl="1" indent="-414856">
              <a:lnSpc>
                <a:spcPct val="100000"/>
              </a:lnSpc>
              <a:spcBef>
                <a:spcPts val="0"/>
              </a:spcBef>
              <a:buSzPts val="1300"/>
            </a:pPr>
            <a:endParaRPr lang="en-US" sz="2000" dirty="0"/>
          </a:p>
          <a:p>
            <a:pPr indent="-431789">
              <a:spcBef>
                <a:spcPts val="1333"/>
              </a:spcBef>
              <a:buSzPts val="1500"/>
            </a:pPr>
            <a:r>
              <a:rPr lang="en-US" sz="2600" b="1" dirty="0"/>
              <a:t>A significant positive relationship between number of ads viewed, relevant ads and browsing experience across both platforms</a:t>
            </a:r>
          </a:p>
          <a:p>
            <a:pPr lvl="1" indent="-414856">
              <a:buSzPts val="1300"/>
            </a:pPr>
            <a:r>
              <a:rPr lang="en-US" sz="2000" dirty="0"/>
              <a:t>However, on YouTube regular users are significantly more likely to block ads than non-regular users</a:t>
            </a:r>
          </a:p>
          <a:p>
            <a:pPr lvl="1" indent="-414856">
              <a:buSzPts val="1300"/>
            </a:pPr>
            <a:endParaRPr lang="en-US" sz="2000" dirty="0"/>
          </a:p>
          <a:p>
            <a:pPr indent="-431789">
              <a:lnSpc>
                <a:spcPct val="100000"/>
              </a:lnSpc>
              <a:spcBef>
                <a:spcPts val="1333"/>
              </a:spcBef>
              <a:buSzPts val="1500"/>
            </a:pPr>
            <a:r>
              <a:rPr lang="en-US" sz="2600" b="1" dirty="0"/>
              <a:t>No strong evidence that either platform’s users are more likely to explore an ad or obtain a product or service through an ad </a:t>
            </a:r>
          </a:p>
          <a:p>
            <a:pPr lvl="1" indent="-414856">
              <a:buSzPts val="1300"/>
            </a:pPr>
            <a:r>
              <a:rPr lang="en-US" sz="2000" dirty="0"/>
              <a:t>Relevant or personalized ads on both platforms increase user likelihood to explore an ad</a:t>
            </a:r>
          </a:p>
          <a:p>
            <a:pPr lvl="1" indent="-414856">
              <a:buSzPts val="1300"/>
            </a:pPr>
            <a:r>
              <a:rPr lang="en-US" sz="2000" dirty="0"/>
              <a:t>Ad design quality is a more significant predictor of ad exploration on YouTube than Instagram</a:t>
            </a:r>
          </a:p>
          <a:p>
            <a:pPr lvl="1" indent="-414856">
              <a:buSzPts val="1300"/>
            </a:pPr>
            <a:endParaRPr lang="en-US" sz="2000" dirty="0"/>
          </a:p>
          <a:p>
            <a:pPr indent="-431789">
              <a:spcBef>
                <a:spcPts val="1333"/>
              </a:spcBef>
              <a:buSzPts val="1500"/>
            </a:pPr>
            <a:r>
              <a:rPr lang="en-US" sz="2600" b="1" dirty="0"/>
              <a:t>Overall, our main takeaway is that </a:t>
            </a:r>
            <a:r>
              <a:rPr lang="en-US" sz="2600" b="1" dirty="0">
                <a:solidFill>
                  <a:schemeClr val="accent1"/>
                </a:solidFill>
              </a:rPr>
              <a:t>personalization</a:t>
            </a:r>
            <a:r>
              <a:rPr lang="en-US" sz="2600" b="1" dirty="0"/>
              <a:t> is very important for increasing ad exploration and browsing experience on social media.</a:t>
            </a:r>
          </a:p>
        </p:txBody>
      </p:sp>
      <p:sp>
        <p:nvSpPr>
          <p:cNvPr id="30" name="checked-data_72861">
            <a:extLst>
              <a:ext uri="{FF2B5EF4-FFF2-40B4-BE49-F238E27FC236}">
                <a16:creationId xmlns:a16="http://schemas.microsoft.com/office/drawing/2014/main" id="{8B5CEA51-6EBF-4A48-AE54-AE81A12C48CD}"/>
              </a:ext>
            </a:extLst>
          </p:cNvPr>
          <p:cNvSpPr>
            <a:spLocks noChangeAspect="1"/>
          </p:cNvSpPr>
          <p:nvPr/>
        </p:nvSpPr>
        <p:spPr>
          <a:xfrm>
            <a:off x="917492" y="1508674"/>
            <a:ext cx="578451" cy="609685"/>
          </a:xfrm>
          <a:custGeom>
            <a:avLst/>
            <a:gdLst>
              <a:gd name="connsiteX0" fmla="*/ 282826 w 573617"/>
              <a:gd name="connsiteY0" fmla="*/ 39713 h 604589"/>
              <a:gd name="connsiteX1" fmla="*/ 403096 w 573617"/>
              <a:gd name="connsiteY1" fmla="*/ 66860 h 604589"/>
              <a:gd name="connsiteX2" fmla="*/ 370237 w 573617"/>
              <a:gd name="connsiteY2" fmla="*/ 119600 h 604589"/>
              <a:gd name="connsiteX3" fmla="*/ 282826 w 573617"/>
              <a:gd name="connsiteY3" fmla="*/ 101502 h 604589"/>
              <a:gd name="connsiteX4" fmla="*/ 61874 w 573617"/>
              <a:gd name="connsiteY4" fmla="*/ 322151 h 604589"/>
              <a:gd name="connsiteX5" fmla="*/ 282826 w 573617"/>
              <a:gd name="connsiteY5" fmla="*/ 542800 h 604589"/>
              <a:gd name="connsiteX6" fmla="*/ 503687 w 573617"/>
              <a:gd name="connsiteY6" fmla="*/ 322151 h 604589"/>
              <a:gd name="connsiteX7" fmla="*/ 496639 w 573617"/>
              <a:gd name="connsiteY7" fmla="*/ 267674 h 604589"/>
              <a:gd name="connsiteX8" fmla="*/ 538010 w 573617"/>
              <a:gd name="connsiteY8" fmla="*/ 201315 h 604589"/>
              <a:gd name="connsiteX9" fmla="*/ 565652 w 573617"/>
              <a:gd name="connsiteY9" fmla="*/ 322151 h 604589"/>
              <a:gd name="connsiteX10" fmla="*/ 282826 w 573617"/>
              <a:gd name="connsiteY10" fmla="*/ 604589 h 604589"/>
              <a:gd name="connsiteX11" fmla="*/ 0 w 573617"/>
              <a:gd name="connsiteY11" fmla="*/ 322151 h 604589"/>
              <a:gd name="connsiteX12" fmla="*/ 282826 w 573617"/>
              <a:gd name="connsiteY12" fmla="*/ 39713 h 604589"/>
              <a:gd name="connsiteX13" fmla="*/ 530059 w 573617"/>
              <a:gd name="connsiteY13" fmla="*/ 630 h 604589"/>
              <a:gd name="connsiteX14" fmla="*/ 549226 w 573617"/>
              <a:gd name="connsiteY14" fmla="*/ 7774 h 604589"/>
              <a:gd name="connsiteX15" fmla="*/ 565792 w 573617"/>
              <a:gd name="connsiteY15" fmla="*/ 78691 h 604589"/>
              <a:gd name="connsiteX16" fmla="*/ 319498 w 573617"/>
              <a:gd name="connsiteY16" fmla="*/ 473938 h 604589"/>
              <a:gd name="connsiteX17" fmla="*/ 277122 w 573617"/>
              <a:gd name="connsiteY17" fmla="*/ 498156 h 604589"/>
              <a:gd name="connsiteX18" fmla="*/ 275657 w 573617"/>
              <a:gd name="connsiteY18" fmla="*/ 498247 h 604589"/>
              <a:gd name="connsiteX19" fmla="*/ 233464 w 573617"/>
              <a:gd name="connsiteY19" fmla="*/ 476314 h 604589"/>
              <a:gd name="connsiteX20" fmla="*/ 119973 w 573617"/>
              <a:gd name="connsiteY20" fmla="*/ 314651 h 604589"/>
              <a:gd name="connsiteX21" fmla="*/ 132603 w 573617"/>
              <a:gd name="connsiteY21" fmla="*/ 242912 h 604589"/>
              <a:gd name="connsiteX22" fmla="*/ 204451 w 573617"/>
              <a:gd name="connsiteY22" fmla="*/ 255524 h 604589"/>
              <a:gd name="connsiteX23" fmla="*/ 273095 w 573617"/>
              <a:gd name="connsiteY23" fmla="*/ 353308 h 604589"/>
              <a:gd name="connsiteX24" fmla="*/ 478203 w 573617"/>
              <a:gd name="connsiteY24" fmla="*/ 24315 h 604589"/>
              <a:gd name="connsiteX25" fmla="*/ 530059 w 573617"/>
              <a:gd name="connsiteY25" fmla="*/ 630 h 604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73617" h="604589">
                <a:moveTo>
                  <a:pt x="282826" y="39713"/>
                </a:moveTo>
                <a:cubicBezTo>
                  <a:pt x="325845" y="39713"/>
                  <a:pt x="366484" y="49676"/>
                  <a:pt x="403096" y="66860"/>
                </a:cubicBezTo>
                <a:lnTo>
                  <a:pt x="370237" y="119600"/>
                </a:lnTo>
                <a:cubicBezTo>
                  <a:pt x="343418" y="107992"/>
                  <a:pt x="313854" y="101502"/>
                  <a:pt x="282826" y="101502"/>
                </a:cubicBezTo>
                <a:cubicBezTo>
                  <a:pt x="161000" y="101502"/>
                  <a:pt x="61874" y="200492"/>
                  <a:pt x="61874" y="322151"/>
                </a:cubicBezTo>
                <a:cubicBezTo>
                  <a:pt x="61874" y="443810"/>
                  <a:pt x="161000" y="542800"/>
                  <a:pt x="282826" y="542800"/>
                </a:cubicBezTo>
                <a:cubicBezTo>
                  <a:pt x="404652" y="542800"/>
                  <a:pt x="503687" y="443810"/>
                  <a:pt x="503687" y="322151"/>
                </a:cubicBezTo>
                <a:cubicBezTo>
                  <a:pt x="503687" y="303322"/>
                  <a:pt x="501124" y="285132"/>
                  <a:pt x="496639" y="267674"/>
                </a:cubicBezTo>
                <a:lnTo>
                  <a:pt x="538010" y="201315"/>
                </a:lnTo>
                <a:cubicBezTo>
                  <a:pt x="555492" y="237968"/>
                  <a:pt x="565652" y="278826"/>
                  <a:pt x="565652" y="322151"/>
                </a:cubicBezTo>
                <a:cubicBezTo>
                  <a:pt x="565652" y="477903"/>
                  <a:pt x="438792" y="604589"/>
                  <a:pt x="282826" y="604589"/>
                </a:cubicBezTo>
                <a:cubicBezTo>
                  <a:pt x="126860" y="604589"/>
                  <a:pt x="0" y="477903"/>
                  <a:pt x="0" y="322151"/>
                </a:cubicBezTo>
                <a:cubicBezTo>
                  <a:pt x="0" y="166399"/>
                  <a:pt x="126860" y="39713"/>
                  <a:pt x="282826" y="39713"/>
                </a:cubicBezTo>
                <a:close/>
                <a:moveTo>
                  <a:pt x="530059" y="630"/>
                </a:moveTo>
                <a:cubicBezTo>
                  <a:pt x="536670" y="1674"/>
                  <a:pt x="543185" y="4027"/>
                  <a:pt x="549226" y="7774"/>
                </a:cubicBezTo>
                <a:cubicBezTo>
                  <a:pt x="573480" y="22853"/>
                  <a:pt x="580894" y="54564"/>
                  <a:pt x="565792" y="78691"/>
                </a:cubicBezTo>
                <a:lnTo>
                  <a:pt x="319498" y="473938"/>
                </a:lnTo>
                <a:cubicBezTo>
                  <a:pt x="310345" y="488560"/>
                  <a:pt x="294420" y="497699"/>
                  <a:pt x="277122" y="498156"/>
                </a:cubicBezTo>
                <a:cubicBezTo>
                  <a:pt x="276664" y="498247"/>
                  <a:pt x="276115" y="498247"/>
                  <a:pt x="275657" y="498247"/>
                </a:cubicBezTo>
                <a:cubicBezTo>
                  <a:pt x="258908" y="498247"/>
                  <a:pt x="243166" y="490022"/>
                  <a:pt x="233464" y="476314"/>
                </a:cubicBezTo>
                <a:lnTo>
                  <a:pt x="119973" y="314651"/>
                </a:lnTo>
                <a:cubicBezTo>
                  <a:pt x="103590" y="291347"/>
                  <a:pt x="109265" y="259271"/>
                  <a:pt x="132603" y="242912"/>
                </a:cubicBezTo>
                <a:cubicBezTo>
                  <a:pt x="155851" y="226646"/>
                  <a:pt x="188068" y="232220"/>
                  <a:pt x="204451" y="255524"/>
                </a:cubicBezTo>
                <a:lnTo>
                  <a:pt x="273095" y="353308"/>
                </a:lnTo>
                <a:lnTo>
                  <a:pt x="478203" y="24315"/>
                </a:lnTo>
                <a:cubicBezTo>
                  <a:pt x="489529" y="6152"/>
                  <a:pt x="510225" y="-2501"/>
                  <a:pt x="530059" y="63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hecked-data_72861">
            <a:extLst>
              <a:ext uri="{FF2B5EF4-FFF2-40B4-BE49-F238E27FC236}">
                <a16:creationId xmlns:a16="http://schemas.microsoft.com/office/drawing/2014/main" id="{0E3E5DEB-2129-424D-A230-C6D44E1F2DD9}"/>
              </a:ext>
            </a:extLst>
          </p:cNvPr>
          <p:cNvSpPr>
            <a:spLocks noChangeAspect="1"/>
          </p:cNvSpPr>
          <p:nvPr/>
        </p:nvSpPr>
        <p:spPr>
          <a:xfrm>
            <a:off x="917493" y="5248742"/>
            <a:ext cx="578451" cy="609685"/>
          </a:xfrm>
          <a:custGeom>
            <a:avLst/>
            <a:gdLst>
              <a:gd name="connsiteX0" fmla="*/ 282826 w 573617"/>
              <a:gd name="connsiteY0" fmla="*/ 39713 h 604589"/>
              <a:gd name="connsiteX1" fmla="*/ 403096 w 573617"/>
              <a:gd name="connsiteY1" fmla="*/ 66860 h 604589"/>
              <a:gd name="connsiteX2" fmla="*/ 370237 w 573617"/>
              <a:gd name="connsiteY2" fmla="*/ 119600 h 604589"/>
              <a:gd name="connsiteX3" fmla="*/ 282826 w 573617"/>
              <a:gd name="connsiteY3" fmla="*/ 101502 h 604589"/>
              <a:gd name="connsiteX4" fmla="*/ 61874 w 573617"/>
              <a:gd name="connsiteY4" fmla="*/ 322151 h 604589"/>
              <a:gd name="connsiteX5" fmla="*/ 282826 w 573617"/>
              <a:gd name="connsiteY5" fmla="*/ 542800 h 604589"/>
              <a:gd name="connsiteX6" fmla="*/ 503687 w 573617"/>
              <a:gd name="connsiteY6" fmla="*/ 322151 h 604589"/>
              <a:gd name="connsiteX7" fmla="*/ 496639 w 573617"/>
              <a:gd name="connsiteY7" fmla="*/ 267674 h 604589"/>
              <a:gd name="connsiteX8" fmla="*/ 538010 w 573617"/>
              <a:gd name="connsiteY8" fmla="*/ 201315 h 604589"/>
              <a:gd name="connsiteX9" fmla="*/ 565652 w 573617"/>
              <a:gd name="connsiteY9" fmla="*/ 322151 h 604589"/>
              <a:gd name="connsiteX10" fmla="*/ 282826 w 573617"/>
              <a:gd name="connsiteY10" fmla="*/ 604589 h 604589"/>
              <a:gd name="connsiteX11" fmla="*/ 0 w 573617"/>
              <a:gd name="connsiteY11" fmla="*/ 322151 h 604589"/>
              <a:gd name="connsiteX12" fmla="*/ 282826 w 573617"/>
              <a:gd name="connsiteY12" fmla="*/ 39713 h 604589"/>
              <a:gd name="connsiteX13" fmla="*/ 530059 w 573617"/>
              <a:gd name="connsiteY13" fmla="*/ 630 h 604589"/>
              <a:gd name="connsiteX14" fmla="*/ 549226 w 573617"/>
              <a:gd name="connsiteY14" fmla="*/ 7774 h 604589"/>
              <a:gd name="connsiteX15" fmla="*/ 565792 w 573617"/>
              <a:gd name="connsiteY15" fmla="*/ 78691 h 604589"/>
              <a:gd name="connsiteX16" fmla="*/ 319498 w 573617"/>
              <a:gd name="connsiteY16" fmla="*/ 473938 h 604589"/>
              <a:gd name="connsiteX17" fmla="*/ 277122 w 573617"/>
              <a:gd name="connsiteY17" fmla="*/ 498156 h 604589"/>
              <a:gd name="connsiteX18" fmla="*/ 275657 w 573617"/>
              <a:gd name="connsiteY18" fmla="*/ 498247 h 604589"/>
              <a:gd name="connsiteX19" fmla="*/ 233464 w 573617"/>
              <a:gd name="connsiteY19" fmla="*/ 476314 h 604589"/>
              <a:gd name="connsiteX20" fmla="*/ 119973 w 573617"/>
              <a:gd name="connsiteY20" fmla="*/ 314651 h 604589"/>
              <a:gd name="connsiteX21" fmla="*/ 132603 w 573617"/>
              <a:gd name="connsiteY21" fmla="*/ 242912 h 604589"/>
              <a:gd name="connsiteX22" fmla="*/ 204451 w 573617"/>
              <a:gd name="connsiteY22" fmla="*/ 255524 h 604589"/>
              <a:gd name="connsiteX23" fmla="*/ 273095 w 573617"/>
              <a:gd name="connsiteY23" fmla="*/ 353308 h 604589"/>
              <a:gd name="connsiteX24" fmla="*/ 478203 w 573617"/>
              <a:gd name="connsiteY24" fmla="*/ 24315 h 604589"/>
              <a:gd name="connsiteX25" fmla="*/ 530059 w 573617"/>
              <a:gd name="connsiteY25" fmla="*/ 630 h 604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73617" h="604589">
                <a:moveTo>
                  <a:pt x="282826" y="39713"/>
                </a:moveTo>
                <a:cubicBezTo>
                  <a:pt x="325845" y="39713"/>
                  <a:pt x="366484" y="49676"/>
                  <a:pt x="403096" y="66860"/>
                </a:cubicBezTo>
                <a:lnTo>
                  <a:pt x="370237" y="119600"/>
                </a:lnTo>
                <a:cubicBezTo>
                  <a:pt x="343418" y="107992"/>
                  <a:pt x="313854" y="101502"/>
                  <a:pt x="282826" y="101502"/>
                </a:cubicBezTo>
                <a:cubicBezTo>
                  <a:pt x="161000" y="101502"/>
                  <a:pt x="61874" y="200492"/>
                  <a:pt x="61874" y="322151"/>
                </a:cubicBezTo>
                <a:cubicBezTo>
                  <a:pt x="61874" y="443810"/>
                  <a:pt x="161000" y="542800"/>
                  <a:pt x="282826" y="542800"/>
                </a:cubicBezTo>
                <a:cubicBezTo>
                  <a:pt x="404652" y="542800"/>
                  <a:pt x="503687" y="443810"/>
                  <a:pt x="503687" y="322151"/>
                </a:cubicBezTo>
                <a:cubicBezTo>
                  <a:pt x="503687" y="303322"/>
                  <a:pt x="501124" y="285132"/>
                  <a:pt x="496639" y="267674"/>
                </a:cubicBezTo>
                <a:lnTo>
                  <a:pt x="538010" y="201315"/>
                </a:lnTo>
                <a:cubicBezTo>
                  <a:pt x="555492" y="237968"/>
                  <a:pt x="565652" y="278826"/>
                  <a:pt x="565652" y="322151"/>
                </a:cubicBezTo>
                <a:cubicBezTo>
                  <a:pt x="565652" y="477903"/>
                  <a:pt x="438792" y="604589"/>
                  <a:pt x="282826" y="604589"/>
                </a:cubicBezTo>
                <a:cubicBezTo>
                  <a:pt x="126860" y="604589"/>
                  <a:pt x="0" y="477903"/>
                  <a:pt x="0" y="322151"/>
                </a:cubicBezTo>
                <a:cubicBezTo>
                  <a:pt x="0" y="166399"/>
                  <a:pt x="126860" y="39713"/>
                  <a:pt x="282826" y="39713"/>
                </a:cubicBezTo>
                <a:close/>
                <a:moveTo>
                  <a:pt x="530059" y="630"/>
                </a:moveTo>
                <a:cubicBezTo>
                  <a:pt x="536670" y="1674"/>
                  <a:pt x="543185" y="4027"/>
                  <a:pt x="549226" y="7774"/>
                </a:cubicBezTo>
                <a:cubicBezTo>
                  <a:pt x="573480" y="22853"/>
                  <a:pt x="580894" y="54564"/>
                  <a:pt x="565792" y="78691"/>
                </a:cubicBezTo>
                <a:lnTo>
                  <a:pt x="319498" y="473938"/>
                </a:lnTo>
                <a:cubicBezTo>
                  <a:pt x="310345" y="488560"/>
                  <a:pt x="294420" y="497699"/>
                  <a:pt x="277122" y="498156"/>
                </a:cubicBezTo>
                <a:cubicBezTo>
                  <a:pt x="276664" y="498247"/>
                  <a:pt x="276115" y="498247"/>
                  <a:pt x="275657" y="498247"/>
                </a:cubicBezTo>
                <a:cubicBezTo>
                  <a:pt x="258908" y="498247"/>
                  <a:pt x="243166" y="490022"/>
                  <a:pt x="233464" y="476314"/>
                </a:cubicBezTo>
                <a:lnTo>
                  <a:pt x="119973" y="314651"/>
                </a:lnTo>
                <a:cubicBezTo>
                  <a:pt x="103590" y="291347"/>
                  <a:pt x="109265" y="259271"/>
                  <a:pt x="132603" y="242912"/>
                </a:cubicBezTo>
                <a:cubicBezTo>
                  <a:pt x="155851" y="226646"/>
                  <a:pt x="188068" y="232220"/>
                  <a:pt x="204451" y="255524"/>
                </a:cubicBezTo>
                <a:lnTo>
                  <a:pt x="273095" y="353308"/>
                </a:lnTo>
                <a:lnTo>
                  <a:pt x="478203" y="24315"/>
                </a:lnTo>
                <a:cubicBezTo>
                  <a:pt x="489529" y="6152"/>
                  <a:pt x="510225" y="-2501"/>
                  <a:pt x="530059" y="63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checked-data_72861">
            <a:extLst>
              <a:ext uri="{FF2B5EF4-FFF2-40B4-BE49-F238E27FC236}">
                <a16:creationId xmlns:a16="http://schemas.microsoft.com/office/drawing/2014/main" id="{95DF0467-69E8-924F-9AD7-32BD5A087042}"/>
              </a:ext>
            </a:extLst>
          </p:cNvPr>
          <p:cNvSpPr>
            <a:spLocks noChangeAspect="1"/>
          </p:cNvSpPr>
          <p:nvPr/>
        </p:nvSpPr>
        <p:spPr>
          <a:xfrm>
            <a:off x="917492" y="3969333"/>
            <a:ext cx="578451" cy="609685"/>
          </a:xfrm>
          <a:custGeom>
            <a:avLst/>
            <a:gdLst>
              <a:gd name="connsiteX0" fmla="*/ 282826 w 573617"/>
              <a:gd name="connsiteY0" fmla="*/ 39713 h 604589"/>
              <a:gd name="connsiteX1" fmla="*/ 403096 w 573617"/>
              <a:gd name="connsiteY1" fmla="*/ 66860 h 604589"/>
              <a:gd name="connsiteX2" fmla="*/ 370237 w 573617"/>
              <a:gd name="connsiteY2" fmla="*/ 119600 h 604589"/>
              <a:gd name="connsiteX3" fmla="*/ 282826 w 573617"/>
              <a:gd name="connsiteY3" fmla="*/ 101502 h 604589"/>
              <a:gd name="connsiteX4" fmla="*/ 61874 w 573617"/>
              <a:gd name="connsiteY4" fmla="*/ 322151 h 604589"/>
              <a:gd name="connsiteX5" fmla="*/ 282826 w 573617"/>
              <a:gd name="connsiteY5" fmla="*/ 542800 h 604589"/>
              <a:gd name="connsiteX6" fmla="*/ 503687 w 573617"/>
              <a:gd name="connsiteY6" fmla="*/ 322151 h 604589"/>
              <a:gd name="connsiteX7" fmla="*/ 496639 w 573617"/>
              <a:gd name="connsiteY7" fmla="*/ 267674 h 604589"/>
              <a:gd name="connsiteX8" fmla="*/ 538010 w 573617"/>
              <a:gd name="connsiteY8" fmla="*/ 201315 h 604589"/>
              <a:gd name="connsiteX9" fmla="*/ 565652 w 573617"/>
              <a:gd name="connsiteY9" fmla="*/ 322151 h 604589"/>
              <a:gd name="connsiteX10" fmla="*/ 282826 w 573617"/>
              <a:gd name="connsiteY10" fmla="*/ 604589 h 604589"/>
              <a:gd name="connsiteX11" fmla="*/ 0 w 573617"/>
              <a:gd name="connsiteY11" fmla="*/ 322151 h 604589"/>
              <a:gd name="connsiteX12" fmla="*/ 282826 w 573617"/>
              <a:gd name="connsiteY12" fmla="*/ 39713 h 604589"/>
              <a:gd name="connsiteX13" fmla="*/ 530059 w 573617"/>
              <a:gd name="connsiteY13" fmla="*/ 630 h 604589"/>
              <a:gd name="connsiteX14" fmla="*/ 549226 w 573617"/>
              <a:gd name="connsiteY14" fmla="*/ 7774 h 604589"/>
              <a:gd name="connsiteX15" fmla="*/ 565792 w 573617"/>
              <a:gd name="connsiteY15" fmla="*/ 78691 h 604589"/>
              <a:gd name="connsiteX16" fmla="*/ 319498 w 573617"/>
              <a:gd name="connsiteY16" fmla="*/ 473938 h 604589"/>
              <a:gd name="connsiteX17" fmla="*/ 277122 w 573617"/>
              <a:gd name="connsiteY17" fmla="*/ 498156 h 604589"/>
              <a:gd name="connsiteX18" fmla="*/ 275657 w 573617"/>
              <a:gd name="connsiteY18" fmla="*/ 498247 h 604589"/>
              <a:gd name="connsiteX19" fmla="*/ 233464 w 573617"/>
              <a:gd name="connsiteY19" fmla="*/ 476314 h 604589"/>
              <a:gd name="connsiteX20" fmla="*/ 119973 w 573617"/>
              <a:gd name="connsiteY20" fmla="*/ 314651 h 604589"/>
              <a:gd name="connsiteX21" fmla="*/ 132603 w 573617"/>
              <a:gd name="connsiteY21" fmla="*/ 242912 h 604589"/>
              <a:gd name="connsiteX22" fmla="*/ 204451 w 573617"/>
              <a:gd name="connsiteY22" fmla="*/ 255524 h 604589"/>
              <a:gd name="connsiteX23" fmla="*/ 273095 w 573617"/>
              <a:gd name="connsiteY23" fmla="*/ 353308 h 604589"/>
              <a:gd name="connsiteX24" fmla="*/ 478203 w 573617"/>
              <a:gd name="connsiteY24" fmla="*/ 24315 h 604589"/>
              <a:gd name="connsiteX25" fmla="*/ 530059 w 573617"/>
              <a:gd name="connsiteY25" fmla="*/ 630 h 604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73617" h="604589">
                <a:moveTo>
                  <a:pt x="282826" y="39713"/>
                </a:moveTo>
                <a:cubicBezTo>
                  <a:pt x="325845" y="39713"/>
                  <a:pt x="366484" y="49676"/>
                  <a:pt x="403096" y="66860"/>
                </a:cubicBezTo>
                <a:lnTo>
                  <a:pt x="370237" y="119600"/>
                </a:lnTo>
                <a:cubicBezTo>
                  <a:pt x="343418" y="107992"/>
                  <a:pt x="313854" y="101502"/>
                  <a:pt x="282826" y="101502"/>
                </a:cubicBezTo>
                <a:cubicBezTo>
                  <a:pt x="161000" y="101502"/>
                  <a:pt x="61874" y="200492"/>
                  <a:pt x="61874" y="322151"/>
                </a:cubicBezTo>
                <a:cubicBezTo>
                  <a:pt x="61874" y="443810"/>
                  <a:pt x="161000" y="542800"/>
                  <a:pt x="282826" y="542800"/>
                </a:cubicBezTo>
                <a:cubicBezTo>
                  <a:pt x="404652" y="542800"/>
                  <a:pt x="503687" y="443810"/>
                  <a:pt x="503687" y="322151"/>
                </a:cubicBezTo>
                <a:cubicBezTo>
                  <a:pt x="503687" y="303322"/>
                  <a:pt x="501124" y="285132"/>
                  <a:pt x="496639" y="267674"/>
                </a:cubicBezTo>
                <a:lnTo>
                  <a:pt x="538010" y="201315"/>
                </a:lnTo>
                <a:cubicBezTo>
                  <a:pt x="555492" y="237968"/>
                  <a:pt x="565652" y="278826"/>
                  <a:pt x="565652" y="322151"/>
                </a:cubicBezTo>
                <a:cubicBezTo>
                  <a:pt x="565652" y="477903"/>
                  <a:pt x="438792" y="604589"/>
                  <a:pt x="282826" y="604589"/>
                </a:cubicBezTo>
                <a:cubicBezTo>
                  <a:pt x="126860" y="604589"/>
                  <a:pt x="0" y="477903"/>
                  <a:pt x="0" y="322151"/>
                </a:cubicBezTo>
                <a:cubicBezTo>
                  <a:pt x="0" y="166399"/>
                  <a:pt x="126860" y="39713"/>
                  <a:pt x="282826" y="39713"/>
                </a:cubicBezTo>
                <a:close/>
                <a:moveTo>
                  <a:pt x="530059" y="630"/>
                </a:moveTo>
                <a:cubicBezTo>
                  <a:pt x="536670" y="1674"/>
                  <a:pt x="543185" y="4027"/>
                  <a:pt x="549226" y="7774"/>
                </a:cubicBezTo>
                <a:cubicBezTo>
                  <a:pt x="573480" y="22853"/>
                  <a:pt x="580894" y="54564"/>
                  <a:pt x="565792" y="78691"/>
                </a:cubicBezTo>
                <a:lnTo>
                  <a:pt x="319498" y="473938"/>
                </a:lnTo>
                <a:cubicBezTo>
                  <a:pt x="310345" y="488560"/>
                  <a:pt x="294420" y="497699"/>
                  <a:pt x="277122" y="498156"/>
                </a:cubicBezTo>
                <a:cubicBezTo>
                  <a:pt x="276664" y="498247"/>
                  <a:pt x="276115" y="498247"/>
                  <a:pt x="275657" y="498247"/>
                </a:cubicBezTo>
                <a:cubicBezTo>
                  <a:pt x="258908" y="498247"/>
                  <a:pt x="243166" y="490022"/>
                  <a:pt x="233464" y="476314"/>
                </a:cubicBezTo>
                <a:lnTo>
                  <a:pt x="119973" y="314651"/>
                </a:lnTo>
                <a:cubicBezTo>
                  <a:pt x="103590" y="291347"/>
                  <a:pt x="109265" y="259271"/>
                  <a:pt x="132603" y="242912"/>
                </a:cubicBezTo>
                <a:cubicBezTo>
                  <a:pt x="155851" y="226646"/>
                  <a:pt x="188068" y="232220"/>
                  <a:pt x="204451" y="255524"/>
                </a:cubicBezTo>
                <a:lnTo>
                  <a:pt x="273095" y="353308"/>
                </a:lnTo>
                <a:lnTo>
                  <a:pt x="478203" y="24315"/>
                </a:lnTo>
                <a:cubicBezTo>
                  <a:pt x="489529" y="6152"/>
                  <a:pt x="510225" y="-2501"/>
                  <a:pt x="530059" y="63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hecked-data_72861">
            <a:extLst>
              <a:ext uri="{FF2B5EF4-FFF2-40B4-BE49-F238E27FC236}">
                <a16:creationId xmlns:a16="http://schemas.microsoft.com/office/drawing/2014/main" id="{CCAD0AC8-71C8-EA40-9888-07EA80A279CF}"/>
              </a:ext>
            </a:extLst>
          </p:cNvPr>
          <p:cNvSpPr>
            <a:spLocks noChangeAspect="1"/>
          </p:cNvSpPr>
          <p:nvPr/>
        </p:nvSpPr>
        <p:spPr>
          <a:xfrm>
            <a:off x="926763" y="2739003"/>
            <a:ext cx="578451" cy="609685"/>
          </a:xfrm>
          <a:custGeom>
            <a:avLst/>
            <a:gdLst>
              <a:gd name="connsiteX0" fmla="*/ 282826 w 573617"/>
              <a:gd name="connsiteY0" fmla="*/ 39713 h 604589"/>
              <a:gd name="connsiteX1" fmla="*/ 403096 w 573617"/>
              <a:gd name="connsiteY1" fmla="*/ 66860 h 604589"/>
              <a:gd name="connsiteX2" fmla="*/ 370237 w 573617"/>
              <a:gd name="connsiteY2" fmla="*/ 119600 h 604589"/>
              <a:gd name="connsiteX3" fmla="*/ 282826 w 573617"/>
              <a:gd name="connsiteY3" fmla="*/ 101502 h 604589"/>
              <a:gd name="connsiteX4" fmla="*/ 61874 w 573617"/>
              <a:gd name="connsiteY4" fmla="*/ 322151 h 604589"/>
              <a:gd name="connsiteX5" fmla="*/ 282826 w 573617"/>
              <a:gd name="connsiteY5" fmla="*/ 542800 h 604589"/>
              <a:gd name="connsiteX6" fmla="*/ 503687 w 573617"/>
              <a:gd name="connsiteY6" fmla="*/ 322151 h 604589"/>
              <a:gd name="connsiteX7" fmla="*/ 496639 w 573617"/>
              <a:gd name="connsiteY7" fmla="*/ 267674 h 604589"/>
              <a:gd name="connsiteX8" fmla="*/ 538010 w 573617"/>
              <a:gd name="connsiteY8" fmla="*/ 201315 h 604589"/>
              <a:gd name="connsiteX9" fmla="*/ 565652 w 573617"/>
              <a:gd name="connsiteY9" fmla="*/ 322151 h 604589"/>
              <a:gd name="connsiteX10" fmla="*/ 282826 w 573617"/>
              <a:gd name="connsiteY10" fmla="*/ 604589 h 604589"/>
              <a:gd name="connsiteX11" fmla="*/ 0 w 573617"/>
              <a:gd name="connsiteY11" fmla="*/ 322151 h 604589"/>
              <a:gd name="connsiteX12" fmla="*/ 282826 w 573617"/>
              <a:gd name="connsiteY12" fmla="*/ 39713 h 604589"/>
              <a:gd name="connsiteX13" fmla="*/ 530059 w 573617"/>
              <a:gd name="connsiteY13" fmla="*/ 630 h 604589"/>
              <a:gd name="connsiteX14" fmla="*/ 549226 w 573617"/>
              <a:gd name="connsiteY14" fmla="*/ 7774 h 604589"/>
              <a:gd name="connsiteX15" fmla="*/ 565792 w 573617"/>
              <a:gd name="connsiteY15" fmla="*/ 78691 h 604589"/>
              <a:gd name="connsiteX16" fmla="*/ 319498 w 573617"/>
              <a:gd name="connsiteY16" fmla="*/ 473938 h 604589"/>
              <a:gd name="connsiteX17" fmla="*/ 277122 w 573617"/>
              <a:gd name="connsiteY17" fmla="*/ 498156 h 604589"/>
              <a:gd name="connsiteX18" fmla="*/ 275657 w 573617"/>
              <a:gd name="connsiteY18" fmla="*/ 498247 h 604589"/>
              <a:gd name="connsiteX19" fmla="*/ 233464 w 573617"/>
              <a:gd name="connsiteY19" fmla="*/ 476314 h 604589"/>
              <a:gd name="connsiteX20" fmla="*/ 119973 w 573617"/>
              <a:gd name="connsiteY20" fmla="*/ 314651 h 604589"/>
              <a:gd name="connsiteX21" fmla="*/ 132603 w 573617"/>
              <a:gd name="connsiteY21" fmla="*/ 242912 h 604589"/>
              <a:gd name="connsiteX22" fmla="*/ 204451 w 573617"/>
              <a:gd name="connsiteY22" fmla="*/ 255524 h 604589"/>
              <a:gd name="connsiteX23" fmla="*/ 273095 w 573617"/>
              <a:gd name="connsiteY23" fmla="*/ 353308 h 604589"/>
              <a:gd name="connsiteX24" fmla="*/ 478203 w 573617"/>
              <a:gd name="connsiteY24" fmla="*/ 24315 h 604589"/>
              <a:gd name="connsiteX25" fmla="*/ 530059 w 573617"/>
              <a:gd name="connsiteY25" fmla="*/ 630 h 604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73617" h="604589">
                <a:moveTo>
                  <a:pt x="282826" y="39713"/>
                </a:moveTo>
                <a:cubicBezTo>
                  <a:pt x="325845" y="39713"/>
                  <a:pt x="366484" y="49676"/>
                  <a:pt x="403096" y="66860"/>
                </a:cubicBezTo>
                <a:lnTo>
                  <a:pt x="370237" y="119600"/>
                </a:lnTo>
                <a:cubicBezTo>
                  <a:pt x="343418" y="107992"/>
                  <a:pt x="313854" y="101502"/>
                  <a:pt x="282826" y="101502"/>
                </a:cubicBezTo>
                <a:cubicBezTo>
                  <a:pt x="161000" y="101502"/>
                  <a:pt x="61874" y="200492"/>
                  <a:pt x="61874" y="322151"/>
                </a:cubicBezTo>
                <a:cubicBezTo>
                  <a:pt x="61874" y="443810"/>
                  <a:pt x="161000" y="542800"/>
                  <a:pt x="282826" y="542800"/>
                </a:cubicBezTo>
                <a:cubicBezTo>
                  <a:pt x="404652" y="542800"/>
                  <a:pt x="503687" y="443810"/>
                  <a:pt x="503687" y="322151"/>
                </a:cubicBezTo>
                <a:cubicBezTo>
                  <a:pt x="503687" y="303322"/>
                  <a:pt x="501124" y="285132"/>
                  <a:pt x="496639" y="267674"/>
                </a:cubicBezTo>
                <a:lnTo>
                  <a:pt x="538010" y="201315"/>
                </a:lnTo>
                <a:cubicBezTo>
                  <a:pt x="555492" y="237968"/>
                  <a:pt x="565652" y="278826"/>
                  <a:pt x="565652" y="322151"/>
                </a:cubicBezTo>
                <a:cubicBezTo>
                  <a:pt x="565652" y="477903"/>
                  <a:pt x="438792" y="604589"/>
                  <a:pt x="282826" y="604589"/>
                </a:cubicBezTo>
                <a:cubicBezTo>
                  <a:pt x="126860" y="604589"/>
                  <a:pt x="0" y="477903"/>
                  <a:pt x="0" y="322151"/>
                </a:cubicBezTo>
                <a:cubicBezTo>
                  <a:pt x="0" y="166399"/>
                  <a:pt x="126860" y="39713"/>
                  <a:pt x="282826" y="39713"/>
                </a:cubicBezTo>
                <a:close/>
                <a:moveTo>
                  <a:pt x="530059" y="630"/>
                </a:moveTo>
                <a:cubicBezTo>
                  <a:pt x="536670" y="1674"/>
                  <a:pt x="543185" y="4027"/>
                  <a:pt x="549226" y="7774"/>
                </a:cubicBezTo>
                <a:cubicBezTo>
                  <a:pt x="573480" y="22853"/>
                  <a:pt x="580894" y="54564"/>
                  <a:pt x="565792" y="78691"/>
                </a:cubicBezTo>
                <a:lnTo>
                  <a:pt x="319498" y="473938"/>
                </a:lnTo>
                <a:cubicBezTo>
                  <a:pt x="310345" y="488560"/>
                  <a:pt x="294420" y="497699"/>
                  <a:pt x="277122" y="498156"/>
                </a:cubicBezTo>
                <a:cubicBezTo>
                  <a:pt x="276664" y="498247"/>
                  <a:pt x="276115" y="498247"/>
                  <a:pt x="275657" y="498247"/>
                </a:cubicBezTo>
                <a:cubicBezTo>
                  <a:pt x="258908" y="498247"/>
                  <a:pt x="243166" y="490022"/>
                  <a:pt x="233464" y="476314"/>
                </a:cubicBezTo>
                <a:lnTo>
                  <a:pt x="119973" y="314651"/>
                </a:lnTo>
                <a:cubicBezTo>
                  <a:pt x="103590" y="291347"/>
                  <a:pt x="109265" y="259271"/>
                  <a:pt x="132603" y="242912"/>
                </a:cubicBezTo>
                <a:cubicBezTo>
                  <a:pt x="155851" y="226646"/>
                  <a:pt x="188068" y="232220"/>
                  <a:pt x="204451" y="255524"/>
                </a:cubicBezTo>
                <a:lnTo>
                  <a:pt x="273095" y="353308"/>
                </a:lnTo>
                <a:lnTo>
                  <a:pt x="478203" y="24315"/>
                </a:lnTo>
                <a:cubicBezTo>
                  <a:pt x="489529" y="6152"/>
                  <a:pt x="510225" y="-2501"/>
                  <a:pt x="530059" y="63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2016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7">
            <a:extLst>
              <a:ext uri="{FF2B5EF4-FFF2-40B4-BE49-F238E27FC236}">
                <a16:creationId xmlns:a16="http://schemas.microsoft.com/office/drawing/2014/main" id="{EBDD1931-9E86-4402-9A68-33A2D9EF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extBox 1">
            <a:extLst>
              <a:ext uri="{FF2B5EF4-FFF2-40B4-BE49-F238E27FC236}">
                <a16:creationId xmlns:a16="http://schemas.microsoft.com/office/drawing/2014/main" id="{576556A5-3457-4EA4-8769-7D7CE8E5F05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9464996"/>
              </p:ext>
            </p:extLst>
          </p:nvPr>
        </p:nvGraphicFramePr>
        <p:xfrm>
          <a:off x="838199" y="1302544"/>
          <a:ext cx="10515600" cy="4252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01403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roup 115">
            <a:extLst>
              <a:ext uri="{FF2B5EF4-FFF2-40B4-BE49-F238E27FC236}">
                <a16:creationId xmlns:a16="http://schemas.microsoft.com/office/drawing/2014/main" id="{E1D9652C-3BA3-C24D-953D-A02A4F9A0506}"/>
              </a:ext>
            </a:extLst>
          </p:cNvPr>
          <p:cNvGrpSpPr/>
          <p:nvPr/>
        </p:nvGrpSpPr>
        <p:grpSpPr>
          <a:xfrm>
            <a:off x="0" y="1"/>
            <a:ext cx="12192000" cy="6858000"/>
            <a:chOff x="0" y="1"/>
            <a:chExt cx="12192000" cy="6858000"/>
          </a:xfrm>
        </p:grpSpPr>
        <p:pic>
          <p:nvPicPr>
            <p:cNvPr id="113" name="Picture 112" descr="A picture containing table, person, indoor, wooden&#10;&#10;Description automatically generated">
              <a:extLst>
                <a:ext uri="{FF2B5EF4-FFF2-40B4-BE49-F238E27FC236}">
                  <a16:creationId xmlns:a16="http://schemas.microsoft.com/office/drawing/2014/main" id="{238364B5-3585-6146-BCF0-E9C9680D8E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785" b="10524"/>
            <a:stretch/>
          </p:blipFill>
          <p:spPr>
            <a:xfrm>
              <a:off x="0" y="1"/>
              <a:ext cx="12192000" cy="6858000"/>
            </a:xfrm>
            <a:prstGeom prst="rect">
              <a:avLst/>
            </a:prstGeom>
          </p:spPr>
        </p:pic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FA23EFC0-4EC5-2042-9B44-B45AEBBEA898}"/>
                </a:ext>
              </a:extLst>
            </p:cNvPr>
            <p:cNvSpPr/>
            <p:nvPr/>
          </p:nvSpPr>
          <p:spPr>
            <a:xfrm>
              <a:off x="257452" y="253203"/>
              <a:ext cx="11647504" cy="6378416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2" name="Title 1">
            <a:extLst>
              <a:ext uri="{FF2B5EF4-FFF2-40B4-BE49-F238E27FC236}">
                <a16:creationId xmlns:a16="http://schemas.microsoft.com/office/drawing/2014/main" id="{E23F1F22-F4D6-C54C-80A1-6EE80195DEAB}"/>
              </a:ext>
            </a:extLst>
          </p:cNvPr>
          <p:cNvSpPr txBox="1">
            <a:spLocks/>
          </p:cNvSpPr>
          <p:nvPr/>
        </p:nvSpPr>
        <p:spPr>
          <a:xfrm>
            <a:off x="838200" y="160021"/>
            <a:ext cx="10515600" cy="83450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accent1"/>
                </a:solidFill>
                <a:latin typeface="+mn-lt"/>
              </a:rPr>
              <a:t>Secondary</a:t>
            </a:r>
            <a:r>
              <a:rPr lang="zh-CN" altLang="en-US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 dirty="0">
                <a:solidFill>
                  <a:schemeClr val="accent1"/>
                </a:solidFill>
                <a:latin typeface="+mn-lt"/>
              </a:rPr>
              <a:t>Research</a:t>
            </a:r>
            <a:endParaRPr lang="en-US" b="1" dirty="0">
              <a:solidFill>
                <a:schemeClr val="accent1"/>
              </a:solidFill>
              <a:latin typeface="+mn-lt"/>
            </a:endParaRPr>
          </a:p>
        </p:txBody>
      </p:sp>
      <p:grpSp>
        <p:nvGrpSpPr>
          <p:cNvPr id="71" name="组合 1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5F062DA5-D51D-EA42-8D1B-3FC80875529F}"/>
              </a:ext>
            </a:extLst>
          </p:cNvPr>
          <p:cNvGrpSpPr>
            <a:grpSpLocks noChangeAspect="1"/>
          </p:cNvGrpSpPr>
          <p:nvPr/>
        </p:nvGrpSpPr>
        <p:grpSpPr>
          <a:xfrm>
            <a:off x="945286" y="361949"/>
            <a:ext cx="10301426" cy="6134101"/>
            <a:chOff x="938935" y="0"/>
            <a:chExt cx="10301426" cy="6134101"/>
          </a:xfrm>
        </p:grpSpPr>
        <p:grpSp>
          <p:nvGrpSpPr>
            <p:cNvPr id="72" name="ïṥļïḑé">
              <a:extLst>
                <a:ext uri="{FF2B5EF4-FFF2-40B4-BE49-F238E27FC236}">
                  <a16:creationId xmlns:a16="http://schemas.microsoft.com/office/drawing/2014/main" id="{58043CCA-15DD-6947-8D3E-183762D18506}"/>
                </a:ext>
              </a:extLst>
            </p:cNvPr>
            <p:cNvGrpSpPr/>
            <p:nvPr/>
          </p:nvGrpSpPr>
          <p:grpSpPr>
            <a:xfrm>
              <a:off x="4728696" y="0"/>
              <a:ext cx="2721908" cy="6134101"/>
              <a:chOff x="4728696" y="0"/>
              <a:chExt cx="2721908" cy="6134101"/>
            </a:xfrm>
          </p:grpSpPr>
          <p:cxnSp>
            <p:nvCxnSpPr>
              <p:cNvPr id="109" name="直接连接符 3">
                <a:extLst>
                  <a:ext uri="{FF2B5EF4-FFF2-40B4-BE49-F238E27FC236}">
                    <a16:creationId xmlns:a16="http://schemas.microsoft.com/office/drawing/2014/main" id="{3A54AAD8-34D0-BD4D-AFCC-0E133F63C0C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28696" y="0"/>
                <a:ext cx="0" cy="4775200"/>
              </a:xfrm>
              <a:prstGeom prst="line">
                <a:avLst/>
              </a:prstGeom>
              <a:ln w="28575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直接连接符 4">
                <a:extLst>
                  <a:ext uri="{FF2B5EF4-FFF2-40B4-BE49-F238E27FC236}">
                    <a16:creationId xmlns:a16="http://schemas.microsoft.com/office/drawing/2014/main" id="{DC0739C3-8A2C-8841-8902-008CC253BB7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50604" y="0"/>
                <a:ext cx="0" cy="4775200"/>
              </a:xfrm>
              <a:prstGeom prst="line">
                <a:avLst/>
              </a:prstGeom>
              <a:ln w="28575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1" name="îŝľíḑe">
                <a:extLst>
                  <a:ext uri="{FF2B5EF4-FFF2-40B4-BE49-F238E27FC236}">
                    <a16:creationId xmlns:a16="http://schemas.microsoft.com/office/drawing/2014/main" id="{5F31A2DE-8B01-0443-B793-24C135758464}"/>
                  </a:ext>
                </a:extLst>
              </p:cNvPr>
              <p:cNvSpPr/>
              <p:nvPr/>
            </p:nvSpPr>
            <p:spPr>
              <a:xfrm>
                <a:off x="4728701" y="3412203"/>
                <a:ext cx="2721898" cy="2721898"/>
              </a:xfrm>
              <a:prstGeom prst="arc">
                <a:avLst>
                  <a:gd name="adj1" fmla="val 21594248"/>
                  <a:gd name="adj2" fmla="val 10799999"/>
                </a:avLst>
              </a:prstGeom>
              <a:ln w="28575">
                <a:solidFill>
                  <a:schemeClr val="bg1">
                    <a:lumMod val="9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ea typeface="微软雅黑 Light"/>
                  <a:cs typeface="+mn-cs"/>
                </a:endParaRPr>
              </a:p>
            </p:txBody>
          </p:sp>
        </p:grpSp>
        <p:grpSp>
          <p:nvGrpSpPr>
            <p:cNvPr id="73" name="ísḻïḍe">
              <a:extLst>
                <a:ext uri="{FF2B5EF4-FFF2-40B4-BE49-F238E27FC236}">
                  <a16:creationId xmlns:a16="http://schemas.microsoft.com/office/drawing/2014/main" id="{99FA4434-A28E-5349-94A0-19A977374B68}"/>
                </a:ext>
              </a:extLst>
            </p:cNvPr>
            <p:cNvGrpSpPr/>
            <p:nvPr/>
          </p:nvGrpSpPr>
          <p:grpSpPr>
            <a:xfrm>
              <a:off x="938935" y="1307152"/>
              <a:ext cx="4014931" cy="1176666"/>
              <a:chOff x="934428" y="1307152"/>
              <a:chExt cx="4014931" cy="1176666"/>
            </a:xfrm>
          </p:grpSpPr>
          <p:sp>
            <p:nvSpPr>
              <p:cNvPr id="105" name="ïŝḷïḓè">
                <a:extLst>
                  <a:ext uri="{FF2B5EF4-FFF2-40B4-BE49-F238E27FC236}">
                    <a16:creationId xmlns:a16="http://schemas.microsoft.com/office/drawing/2014/main" id="{7C636BC8-6561-3845-95D1-716AD165CB5D}"/>
                  </a:ext>
                </a:extLst>
              </p:cNvPr>
              <p:cNvSpPr/>
              <p:nvPr/>
            </p:nvSpPr>
            <p:spPr>
              <a:xfrm flipH="1">
                <a:off x="4508033" y="1601671"/>
                <a:ext cx="441326" cy="441326"/>
              </a:xfrm>
              <a:prstGeom prst="ellipse">
                <a:avLst/>
              </a:prstGeom>
              <a:solidFill>
                <a:schemeClr val="accent1"/>
              </a:solidFill>
              <a:ln w="1905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lnSpcReduction="10000"/>
              </a:bodyPr>
              <a:lstStyle/>
              <a:p>
                <a:pPr algn="ctr" defTabSz="914354"/>
                <a:r>
                  <a:rPr lang="en-US" altLang="zh-CN" sz="1600" b="1" dirty="0">
                    <a:solidFill>
                      <a:schemeClr val="bg1"/>
                    </a:solidFill>
                  </a:rPr>
                  <a:t>1</a:t>
                </a:r>
                <a:endParaRPr lang="zh-CN" altLang="en-US" sz="1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7" name="îsľiḋè">
                <a:extLst>
                  <a:ext uri="{FF2B5EF4-FFF2-40B4-BE49-F238E27FC236}">
                    <a16:creationId xmlns:a16="http://schemas.microsoft.com/office/drawing/2014/main" id="{3374F42F-0EE9-E740-8B35-AAA33C5CD2D6}"/>
                  </a:ext>
                </a:extLst>
              </p:cNvPr>
              <p:cNvSpPr/>
              <p:nvPr/>
            </p:nvSpPr>
            <p:spPr bwMode="auto">
              <a:xfrm>
                <a:off x="934428" y="1307152"/>
                <a:ext cx="3436813" cy="11766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10000"/>
                  </a:lnSpc>
                  <a:spcBef>
                    <a:spcPct val="0"/>
                  </a:spcBef>
                </a:pPr>
                <a:r>
                  <a:rPr lang="en-US" sz="2500" dirty="0"/>
                  <a:t>Average time digital consumers spend on social media is </a:t>
                </a:r>
                <a:r>
                  <a:rPr lang="en-US" sz="2500" b="1" dirty="0">
                    <a:solidFill>
                      <a:schemeClr val="accent1"/>
                    </a:solidFill>
                  </a:rPr>
                  <a:t>2 hours 26 minutes per day</a:t>
                </a:r>
                <a:endParaRPr lang="en-US" altLang="zh-CN" sz="2500" b="1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74" name="ïS1ïḍè">
              <a:extLst>
                <a:ext uri="{FF2B5EF4-FFF2-40B4-BE49-F238E27FC236}">
                  <a16:creationId xmlns:a16="http://schemas.microsoft.com/office/drawing/2014/main" id="{27DBFD1B-CC73-9848-88CA-830ADFD7EDD6}"/>
                </a:ext>
              </a:extLst>
            </p:cNvPr>
            <p:cNvGrpSpPr/>
            <p:nvPr/>
          </p:nvGrpSpPr>
          <p:grpSpPr>
            <a:xfrm>
              <a:off x="938935" y="2965588"/>
              <a:ext cx="4014931" cy="834500"/>
              <a:chOff x="934428" y="1398787"/>
              <a:chExt cx="4014931" cy="834500"/>
            </a:xfrm>
          </p:grpSpPr>
          <p:sp>
            <p:nvSpPr>
              <p:cNvPr id="101" name="íṩ1íďè">
                <a:extLst>
                  <a:ext uri="{FF2B5EF4-FFF2-40B4-BE49-F238E27FC236}">
                    <a16:creationId xmlns:a16="http://schemas.microsoft.com/office/drawing/2014/main" id="{408DE8E5-3FA6-8544-8DFB-FC2078B93D7F}"/>
                  </a:ext>
                </a:extLst>
              </p:cNvPr>
              <p:cNvSpPr/>
              <p:nvPr/>
            </p:nvSpPr>
            <p:spPr>
              <a:xfrm flipH="1">
                <a:off x="4508033" y="1601671"/>
                <a:ext cx="441326" cy="441326"/>
              </a:xfrm>
              <a:prstGeom prst="ellipse">
                <a:avLst/>
              </a:prstGeom>
              <a:solidFill>
                <a:schemeClr val="accent1"/>
              </a:solidFill>
              <a:ln w="1905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lnSpcReduction="10000"/>
              </a:bodyPr>
              <a:lstStyle/>
              <a:p>
                <a:pPr algn="ctr" defTabSz="914354"/>
                <a:r>
                  <a:rPr lang="en-US" altLang="zh-CN" sz="1600" b="1" dirty="0">
                    <a:solidFill>
                      <a:schemeClr val="bg1"/>
                    </a:solidFill>
                  </a:rPr>
                  <a:t>2</a:t>
                </a:r>
                <a:endParaRPr lang="zh-CN" altLang="en-US" sz="1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3" name="îŝḷîḍé">
                <a:extLst>
                  <a:ext uri="{FF2B5EF4-FFF2-40B4-BE49-F238E27FC236}">
                    <a16:creationId xmlns:a16="http://schemas.microsoft.com/office/drawing/2014/main" id="{AC6B05AD-92B9-1F44-83FC-CA7C8DFABB28}"/>
                  </a:ext>
                </a:extLst>
              </p:cNvPr>
              <p:cNvSpPr/>
              <p:nvPr/>
            </p:nvSpPr>
            <p:spPr bwMode="auto">
              <a:xfrm>
                <a:off x="934428" y="1398787"/>
                <a:ext cx="3436813" cy="8345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10000"/>
                  </a:lnSpc>
                  <a:spcBef>
                    <a:spcPct val="0"/>
                  </a:spcBef>
                </a:pPr>
                <a:r>
                  <a:rPr lang="en-US" sz="2500" dirty="0"/>
                  <a:t>There are </a:t>
                </a:r>
                <a:r>
                  <a:rPr lang="en-US" sz="2500" b="1" dirty="0">
                    <a:solidFill>
                      <a:schemeClr val="accent1"/>
                    </a:solidFill>
                  </a:rPr>
                  <a:t>3.196 billion</a:t>
                </a:r>
                <a:r>
                  <a:rPr lang="en-US" sz="2500" dirty="0"/>
                  <a:t> active social media users across the globe</a:t>
                </a:r>
                <a:endParaRPr lang="en-US" altLang="zh-CN" sz="2500" dirty="0">
                  <a:sym typeface="+mn-lt"/>
                </a:endParaRPr>
              </a:p>
            </p:txBody>
          </p:sp>
        </p:grpSp>
        <p:grpSp>
          <p:nvGrpSpPr>
            <p:cNvPr id="75" name="íşlîḍè">
              <a:extLst>
                <a:ext uri="{FF2B5EF4-FFF2-40B4-BE49-F238E27FC236}">
                  <a16:creationId xmlns:a16="http://schemas.microsoft.com/office/drawing/2014/main" id="{8E348CDA-A60B-7349-BDAE-4E513BB429F0}"/>
                </a:ext>
              </a:extLst>
            </p:cNvPr>
            <p:cNvGrpSpPr/>
            <p:nvPr/>
          </p:nvGrpSpPr>
          <p:grpSpPr>
            <a:xfrm>
              <a:off x="938935" y="4496912"/>
              <a:ext cx="4014931" cy="918047"/>
              <a:chOff x="934428" y="1363309"/>
              <a:chExt cx="4014931" cy="918047"/>
            </a:xfrm>
          </p:grpSpPr>
          <p:sp>
            <p:nvSpPr>
              <p:cNvPr id="97" name="îṣḻíḓé">
                <a:extLst>
                  <a:ext uri="{FF2B5EF4-FFF2-40B4-BE49-F238E27FC236}">
                    <a16:creationId xmlns:a16="http://schemas.microsoft.com/office/drawing/2014/main" id="{B11E7A21-42AD-474F-90ED-4867D74E89DD}"/>
                  </a:ext>
                </a:extLst>
              </p:cNvPr>
              <p:cNvSpPr/>
              <p:nvPr/>
            </p:nvSpPr>
            <p:spPr>
              <a:xfrm flipH="1">
                <a:off x="4508033" y="1601671"/>
                <a:ext cx="441326" cy="441326"/>
              </a:xfrm>
              <a:prstGeom prst="ellipse">
                <a:avLst/>
              </a:prstGeom>
              <a:solidFill>
                <a:schemeClr val="accent1"/>
              </a:solidFill>
              <a:ln w="1905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lnSpcReduction="10000"/>
              </a:bodyPr>
              <a:lstStyle/>
              <a:p>
                <a:pPr algn="ctr" defTabSz="914354"/>
                <a:r>
                  <a:rPr lang="en-US" altLang="zh-CN" sz="1600" b="1" dirty="0">
                    <a:solidFill>
                      <a:schemeClr val="bg1"/>
                    </a:solidFill>
                  </a:rPr>
                  <a:t>3</a:t>
                </a:r>
                <a:endParaRPr lang="zh-CN" altLang="en-US" sz="1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9" name="ïṥḻïḋe">
                <a:extLst>
                  <a:ext uri="{FF2B5EF4-FFF2-40B4-BE49-F238E27FC236}">
                    <a16:creationId xmlns:a16="http://schemas.microsoft.com/office/drawing/2014/main" id="{3FC485D4-B532-114C-A460-26E4488E448B}"/>
                  </a:ext>
                </a:extLst>
              </p:cNvPr>
              <p:cNvSpPr/>
              <p:nvPr/>
            </p:nvSpPr>
            <p:spPr bwMode="auto">
              <a:xfrm>
                <a:off x="934428" y="1363309"/>
                <a:ext cx="3436813" cy="91804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10000"/>
                  </a:lnSpc>
                  <a:spcBef>
                    <a:spcPct val="0"/>
                  </a:spcBef>
                </a:pPr>
                <a:r>
                  <a:rPr lang="en-US" sz="2500" b="1" dirty="0">
                    <a:solidFill>
                      <a:schemeClr val="accent1"/>
                    </a:solidFill>
                  </a:rPr>
                  <a:t>28% </a:t>
                </a:r>
                <a:r>
                  <a:rPr lang="en-US" sz="2500" dirty="0"/>
                  <a:t>of these consumers say online ads help them find out about new products</a:t>
                </a:r>
                <a:endParaRPr lang="en-US" altLang="zh-CN" sz="2500" dirty="0">
                  <a:sym typeface="+mn-lt"/>
                </a:endParaRPr>
              </a:p>
            </p:txBody>
          </p:sp>
        </p:grpSp>
        <p:grpSp>
          <p:nvGrpSpPr>
            <p:cNvPr id="76" name="îṣḻiďè">
              <a:extLst>
                <a:ext uri="{FF2B5EF4-FFF2-40B4-BE49-F238E27FC236}">
                  <a16:creationId xmlns:a16="http://schemas.microsoft.com/office/drawing/2014/main" id="{D051AB38-C6CD-C34A-BD36-766F7D5F1D73}"/>
                </a:ext>
              </a:extLst>
            </p:cNvPr>
            <p:cNvGrpSpPr/>
            <p:nvPr/>
          </p:nvGrpSpPr>
          <p:grpSpPr>
            <a:xfrm>
              <a:off x="7225434" y="1098854"/>
              <a:ext cx="4014927" cy="1446959"/>
              <a:chOff x="5981212" y="1494507"/>
              <a:chExt cx="4014927" cy="1446959"/>
            </a:xfrm>
          </p:grpSpPr>
          <p:sp>
            <p:nvSpPr>
              <p:cNvPr id="93" name="iṥḻíḋe">
                <a:extLst>
                  <a:ext uri="{FF2B5EF4-FFF2-40B4-BE49-F238E27FC236}">
                    <a16:creationId xmlns:a16="http://schemas.microsoft.com/office/drawing/2014/main" id="{2A8B9EED-804D-9A45-BBAD-D60DC2481887}"/>
                  </a:ext>
                </a:extLst>
              </p:cNvPr>
              <p:cNvSpPr/>
              <p:nvPr/>
            </p:nvSpPr>
            <p:spPr>
              <a:xfrm flipH="1">
                <a:off x="5981212" y="1997324"/>
                <a:ext cx="441326" cy="441326"/>
              </a:xfrm>
              <a:prstGeom prst="ellipse">
                <a:avLst/>
              </a:prstGeom>
              <a:solidFill>
                <a:schemeClr val="accent2"/>
              </a:solidFill>
              <a:ln w="1905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lnSpcReduction="10000"/>
              </a:bodyPr>
              <a:lstStyle/>
              <a:p>
                <a:pPr algn="ctr" defTabSz="914354"/>
                <a:r>
                  <a:rPr lang="en-US" altLang="zh-CN" sz="1600" b="1" dirty="0">
                    <a:solidFill>
                      <a:schemeClr val="bg1"/>
                    </a:solidFill>
                  </a:rPr>
                  <a:t>4</a:t>
                </a:r>
                <a:endParaRPr lang="zh-CN" altLang="en-US" sz="1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5" name="ïšḷïḓé">
                <a:extLst>
                  <a:ext uri="{FF2B5EF4-FFF2-40B4-BE49-F238E27FC236}">
                    <a16:creationId xmlns:a16="http://schemas.microsoft.com/office/drawing/2014/main" id="{82CA81A4-1827-1840-8C08-2F4FC87E6704}"/>
                  </a:ext>
                </a:extLst>
              </p:cNvPr>
              <p:cNvSpPr/>
              <p:nvPr/>
            </p:nvSpPr>
            <p:spPr bwMode="auto">
              <a:xfrm>
                <a:off x="6559326" y="1494507"/>
                <a:ext cx="3436813" cy="14469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10000"/>
                  </a:lnSpc>
                  <a:spcBef>
                    <a:spcPct val="0"/>
                  </a:spcBef>
                </a:pPr>
                <a:r>
                  <a:rPr lang="en-US" sz="2500" b="1" dirty="0">
                    <a:solidFill>
                      <a:schemeClr val="accent1"/>
                    </a:solidFill>
                  </a:rPr>
                  <a:t>More than 40% </a:t>
                </a:r>
                <a:r>
                  <a:rPr lang="en-US" sz="2500" dirty="0"/>
                  <a:t>of users have visited, liked or followed a brand’s page in the past month</a:t>
                </a:r>
                <a:endParaRPr lang="en-US" altLang="zh-CN" sz="2500" dirty="0">
                  <a:sym typeface="+mn-lt"/>
                </a:endParaRPr>
              </a:p>
            </p:txBody>
          </p:sp>
        </p:grpSp>
        <p:grpSp>
          <p:nvGrpSpPr>
            <p:cNvPr id="77" name="ïS1íḑè">
              <a:extLst>
                <a:ext uri="{FF2B5EF4-FFF2-40B4-BE49-F238E27FC236}">
                  <a16:creationId xmlns:a16="http://schemas.microsoft.com/office/drawing/2014/main" id="{340DBC6E-E0CD-E045-85C9-79EFFE80D4C4}"/>
                </a:ext>
              </a:extLst>
            </p:cNvPr>
            <p:cNvGrpSpPr/>
            <p:nvPr/>
          </p:nvGrpSpPr>
          <p:grpSpPr>
            <a:xfrm>
              <a:off x="7225434" y="2698599"/>
              <a:ext cx="4014927" cy="1368479"/>
              <a:chOff x="5981212" y="3094252"/>
              <a:chExt cx="4014927" cy="1368479"/>
            </a:xfrm>
          </p:grpSpPr>
          <p:sp>
            <p:nvSpPr>
              <p:cNvPr id="89" name="ísḷíḑè">
                <a:extLst>
                  <a:ext uri="{FF2B5EF4-FFF2-40B4-BE49-F238E27FC236}">
                    <a16:creationId xmlns:a16="http://schemas.microsoft.com/office/drawing/2014/main" id="{EA96D38F-8501-994E-880B-D88F4DEC2260}"/>
                  </a:ext>
                </a:extLst>
              </p:cNvPr>
              <p:cNvSpPr/>
              <p:nvPr/>
            </p:nvSpPr>
            <p:spPr>
              <a:xfrm flipH="1">
                <a:off x="5981212" y="3564125"/>
                <a:ext cx="441326" cy="441326"/>
              </a:xfrm>
              <a:prstGeom prst="ellipse">
                <a:avLst/>
              </a:prstGeom>
              <a:solidFill>
                <a:schemeClr val="accent2"/>
              </a:solidFill>
              <a:ln w="1905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lnSpcReduction="10000"/>
              </a:bodyPr>
              <a:lstStyle/>
              <a:p>
                <a:pPr algn="ctr" defTabSz="914354"/>
                <a:r>
                  <a:rPr lang="en-US" altLang="zh-CN" sz="1600" b="1" dirty="0">
                    <a:solidFill>
                      <a:schemeClr val="bg1"/>
                    </a:solidFill>
                  </a:rPr>
                  <a:t>5</a:t>
                </a:r>
                <a:endParaRPr lang="zh-CN" altLang="en-US" sz="1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1" name="íŝļîḑe">
                <a:extLst>
                  <a:ext uri="{FF2B5EF4-FFF2-40B4-BE49-F238E27FC236}">
                    <a16:creationId xmlns:a16="http://schemas.microsoft.com/office/drawing/2014/main" id="{3FF0BA98-9BE1-6B4D-B950-E0414D70ACB6}"/>
                  </a:ext>
                </a:extLst>
              </p:cNvPr>
              <p:cNvSpPr/>
              <p:nvPr/>
            </p:nvSpPr>
            <p:spPr bwMode="auto">
              <a:xfrm>
                <a:off x="6559326" y="3094252"/>
                <a:ext cx="3436813" cy="136847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10000"/>
                  </a:lnSpc>
                  <a:spcBef>
                    <a:spcPct val="0"/>
                  </a:spcBef>
                </a:pPr>
                <a:r>
                  <a:rPr lang="en-US" sz="2500" b="1" dirty="0">
                    <a:solidFill>
                      <a:schemeClr val="accent1"/>
                    </a:solidFill>
                  </a:rPr>
                  <a:t>Personalization</a:t>
                </a:r>
                <a:r>
                  <a:rPr lang="en-US" sz="2500" dirty="0"/>
                  <a:t> has also become a way for marketers to deliver tailored messaging to consumers</a:t>
                </a:r>
                <a:endParaRPr lang="en-US" altLang="zh-CN" sz="2500" dirty="0">
                  <a:sym typeface="+mn-lt"/>
                </a:endParaRPr>
              </a:p>
            </p:txBody>
          </p:sp>
        </p:grpSp>
        <p:grpSp>
          <p:nvGrpSpPr>
            <p:cNvPr id="78" name="is1íḋè">
              <a:extLst>
                <a:ext uri="{FF2B5EF4-FFF2-40B4-BE49-F238E27FC236}">
                  <a16:creationId xmlns:a16="http://schemas.microsoft.com/office/drawing/2014/main" id="{83B675FA-86E4-8548-8C8E-D34ABEDAE545}"/>
                </a:ext>
              </a:extLst>
            </p:cNvPr>
            <p:cNvGrpSpPr/>
            <p:nvPr/>
          </p:nvGrpSpPr>
          <p:grpSpPr>
            <a:xfrm>
              <a:off x="7225434" y="4106950"/>
              <a:ext cx="4014927" cy="1697972"/>
              <a:chOff x="5981212" y="4502603"/>
              <a:chExt cx="4014927" cy="1697972"/>
            </a:xfrm>
          </p:grpSpPr>
          <p:sp>
            <p:nvSpPr>
              <p:cNvPr id="85" name="îSľïḑê">
                <a:extLst>
                  <a:ext uri="{FF2B5EF4-FFF2-40B4-BE49-F238E27FC236}">
                    <a16:creationId xmlns:a16="http://schemas.microsoft.com/office/drawing/2014/main" id="{4FECC699-A184-B244-A280-773DF5D084F8}"/>
                  </a:ext>
                </a:extLst>
              </p:cNvPr>
              <p:cNvSpPr/>
              <p:nvPr/>
            </p:nvSpPr>
            <p:spPr>
              <a:xfrm flipH="1">
                <a:off x="5981212" y="5130927"/>
                <a:ext cx="441326" cy="441326"/>
              </a:xfrm>
              <a:prstGeom prst="ellipse">
                <a:avLst/>
              </a:prstGeom>
              <a:solidFill>
                <a:schemeClr val="accent2"/>
              </a:solidFill>
              <a:ln w="1905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lnSpcReduction="10000"/>
              </a:bodyPr>
              <a:lstStyle/>
              <a:p>
                <a:pPr algn="ctr" defTabSz="914354"/>
                <a:r>
                  <a:rPr lang="en-US" altLang="zh-CN" sz="1600" b="1" dirty="0">
                    <a:solidFill>
                      <a:schemeClr val="bg1"/>
                    </a:solidFill>
                  </a:rPr>
                  <a:t>6</a:t>
                </a:r>
                <a:endParaRPr lang="zh-CN" altLang="en-US" sz="16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7" name="ïşḻíḓé">
                <a:extLst>
                  <a:ext uri="{FF2B5EF4-FFF2-40B4-BE49-F238E27FC236}">
                    <a16:creationId xmlns:a16="http://schemas.microsoft.com/office/drawing/2014/main" id="{1E7C6BAE-BBFC-5147-935B-F7708CFBFFF3}"/>
                  </a:ext>
                </a:extLst>
              </p:cNvPr>
              <p:cNvSpPr/>
              <p:nvPr/>
            </p:nvSpPr>
            <p:spPr bwMode="auto">
              <a:xfrm>
                <a:off x="6559326" y="4502603"/>
                <a:ext cx="3436813" cy="16979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0000" tIns="46800" rIns="90000" bIns="46800" anchor="t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10000"/>
                  </a:lnSpc>
                  <a:spcBef>
                    <a:spcPct val="0"/>
                  </a:spcBef>
                </a:pPr>
                <a:r>
                  <a:rPr lang="en-US" sz="2500" dirty="0"/>
                  <a:t>According to survey monkey, </a:t>
                </a:r>
                <a:r>
                  <a:rPr lang="en-US" sz="2500" b="1" dirty="0">
                    <a:solidFill>
                      <a:schemeClr val="accent1"/>
                    </a:solidFill>
                  </a:rPr>
                  <a:t>74%</a:t>
                </a:r>
                <a:r>
                  <a:rPr lang="en-US" sz="2500" dirty="0"/>
                  <a:t> of users think online ads have become too much with </a:t>
                </a:r>
                <a:r>
                  <a:rPr lang="en-US" sz="2500" b="1" dirty="0">
                    <a:solidFill>
                      <a:schemeClr val="accent1"/>
                    </a:solidFill>
                  </a:rPr>
                  <a:t>44%</a:t>
                </a:r>
                <a:r>
                  <a:rPr lang="en-US" sz="2500" dirty="0"/>
                  <a:t> of people finding most ads irrelevant to what they need.</a:t>
                </a:r>
                <a:endParaRPr lang="en-US" altLang="zh-CN" sz="2500" dirty="0">
                  <a:sym typeface="+mn-lt"/>
                </a:endParaRPr>
              </a:p>
            </p:txBody>
          </p:sp>
        </p:grpSp>
        <p:cxnSp>
          <p:nvCxnSpPr>
            <p:cNvPr id="79" name="直接连接符 80">
              <a:extLst>
                <a:ext uri="{FF2B5EF4-FFF2-40B4-BE49-F238E27FC236}">
                  <a16:creationId xmlns:a16="http://schemas.microsoft.com/office/drawing/2014/main" id="{4B38DAF8-5125-6B4D-8F91-7D159239D108}"/>
                </a:ext>
              </a:extLst>
            </p:cNvPr>
            <p:cNvCxnSpPr>
              <a:stCxn id="105" idx="2"/>
              <a:endCxn id="93" idx="6"/>
            </p:cNvCxnSpPr>
            <p:nvPr/>
          </p:nvCxnSpPr>
          <p:spPr>
            <a:xfrm>
              <a:off x="4953866" y="1822334"/>
              <a:ext cx="2271568" cy="0"/>
            </a:xfrm>
            <a:prstGeom prst="line">
              <a:avLst/>
            </a:prstGeom>
            <a:ln w="3175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82">
              <a:extLst>
                <a:ext uri="{FF2B5EF4-FFF2-40B4-BE49-F238E27FC236}">
                  <a16:creationId xmlns:a16="http://schemas.microsoft.com/office/drawing/2014/main" id="{61AF7C8A-6D84-AD41-B3C3-1BBE3DE59162}"/>
                </a:ext>
              </a:extLst>
            </p:cNvPr>
            <p:cNvCxnSpPr>
              <a:stCxn id="101" idx="2"/>
              <a:endCxn id="89" idx="6"/>
            </p:cNvCxnSpPr>
            <p:nvPr/>
          </p:nvCxnSpPr>
          <p:spPr>
            <a:xfrm>
              <a:off x="4953866" y="3389135"/>
              <a:ext cx="2271568" cy="0"/>
            </a:xfrm>
            <a:prstGeom prst="line">
              <a:avLst/>
            </a:prstGeom>
            <a:ln w="3175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4">
              <a:extLst>
                <a:ext uri="{FF2B5EF4-FFF2-40B4-BE49-F238E27FC236}">
                  <a16:creationId xmlns:a16="http://schemas.microsoft.com/office/drawing/2014/main" id="{697D9784-B058-8645-867D-7611B08682D2}"/>
                </a:ext>
              </a:extLst>
            </p:cNvPr>
            <p:cNvCxnSpPr>
              <a:stCxn id="97" idx="2"/>
              <a:endCxn id="85" idx="6"/>
            </p:cNvCxnSpPr>
            <p:nvPr/>
          </p:nvCxnSpPr>
          <p:spPr>
            <a:xfrm>
              <a:off x="4953866" y="4955937"/>
              <a:ext cx="2271568" cy="0"/>
            </a:xfrm>
            <a:prstGeom prst="line">
              <a:avLst/>
            </a:prstGeom>
            <a:ln w="3175" cap="rnd">
              <a:solidFill>
                <a:schemeClr val="tx1">
                  <a:lumMod val="50000"/>
                  <a:lumOff val="50000"/>
                </a:schemeClr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iconfont-1018-792320">
            <a:extLst>
              <a:ext uri="{FF2B5EF4-FFF2-40B4-BE49-F238E27FC236}">
                <a16:creationId xmlns:a16="http://schemas.microsoft.com/office/drawing/2014/main" id="{7FFFB603-6425-714A-A80E-0B2743BC36F0}"/>
              </a:ext>
            </a:extLst>
          </p:cNvPr>
          <p:cNvSpPr>
            <a:spLocks noChangeAspect="1"/>
          </p:cNvSpPr>
          <p:nvPr/>
        </p:nvSpPr>
        <p:spPr>
          <a:xfrm>
            <a:off x="5603714" y="3367960"/>
            <a:ext cx="954417" cy="700010"/>
          </a:xfrm>
          <a:custGeom>
            <a:avLst/>
            <a:gdLst>
              <a:gd name="T0" fmla="*/ 5172 w 12800"/>
              <a:gd name="T1" fmla="*/ 1147 h 9388"/>
              <a:gd name="T2" fmla="*/ 3626 w 12800"/>
              <a:gd name="T3" fmla="*/ 426 h 9388"/>
              <a:gd name="T4" fmla="*/ 2134 w 12800"/>
              <a:gd name="T5" fmla="*/ 1920 h 9388"/>
              <a:gd name="T6" fmla="*/ 3626 w 12800"/>
              <a:gd name="T7" fmla="*/ 3414 h 9388"/>
              <a:gd name="T8" fmla="*/ 3626 w 12800"/>
              <a:gd name="T9" fmla="*/ 3840 h 9388"/>
              <a:gd name="T10" fmla="*/ 426 w 12800"/>
              <a:gd name="T11" fmla="*/ 7040 h 9388"/>
              <a:gd name="T12" fmla="*/ 0 w 12800"/>
              <a:gd name="T13" fmla="*/ 7040 h 9388"/>
              <a:gd name="T14" fmla="*/ 2639 w 12800"/>
              <a:gd name="T15" fmla="*/ 3547 h 9388"/>
              <a:gd name="T16" fmla="*/ 2267 w 12800"/>
              <a:gd name="T17" fmla="*/ 559 h 9388"/>
              <a:gd name="T18" fmla="*/ 5226 w 12800"/>
              <a:gd name="T19" fmla="*/ 854 h 9388"/>
              <a:gd name="T20" fmla="*/ 9693 w 12800"/>
              <a:gd name="T21" fmla="*/ 6680 h 9388"/>
              <a:gd name="T22" fmla="*/ 10452 w 12800"/>
              <a:gd name="T23" fmla="*/ 9388 h 9388"/>
              <a:gd name="T24" fmla="*/ 9053 w 12800"/>
              <a:gd name="T25" fmla="*/ 6601 h 9388"/>
              <a:gd name="T26" fmla="*/ 3747 w 12800"/>
              <a:gd name="T27" fmla="*/ 6600 h 9388"/>
              <a:gd name="T28" fmla="*/ 2346 w 12800"/>
              <a:gd name="T29" fmla="*/ 9388 h 9388"/>
              <a:gd name="T30" fmla="*/ 3105 w 12800"/>
              <a:gd name="T31" fmla="*/ 6680 h 9388"/>
              <a:gd name="T32" fmla="*/ 4266 w 12800"/>
              <a:gd name="T33" fmla="*/ 3414 h 9388"/>
              <a:gd name="T34" fmla="*/ 6400 w 12800"/>
              <a:gd name="T35" fmla="*/ 1280 h 9388"/>
              <a:gd name="T36" fmla="*/ 8534 w 12800"/>
              <a:gd name="T37" fmla="*/ 3414 h 9388"/>
              <a:gd name="T38" fmla="*/ 5199 w 12800"/>
              <a:gd name="T39" fmla="*/ 4613 h 9388"/>
              <a:gd name="T40" fmla="*/ 7601 w 12800"/>
              <a:gd name="T41" fmla="*/ 4613 h 9388"/>
              <a:gd name="T42" fmla="*/ 7599 w 12800"/>
              <a:gd name="T43" fmla="*/ 2213 h 9388"/>
              <a:gd name="T44" fmla="*/ 5199 w 12800"/>
              <a:gd name="T45" fmla="*/ 2213 h 9388"/>
              <a:gd name="T46" fmla="*/ 5199 w 12800"/>
              <a:gd name="T47" fmla="*/ 4613 h 9388"/>
              <a:gd name="T48" fmla="*/ 12054 w 12800"/>
              <a:gd name="T49" fmla="*/ 4854 h 9388"/>
              <a:gd name="T50" fmla="*/ 12586 w 12800"/>
              <a:gd name="T51" fmla="*/ 7254 h 9388"/>
              <a:gd name="T52" fmla="*/ 11439 w 12800"/>
              <a:gd name="T53" fmla="*/ 4773 h 9388"/>
              <a:gd name="T54" fmla="*/ 8960 w 12800"/>
              <a:gd name="T55" fmla="*/ 3626 h 9388"/>
              <a:gd name="T56" fmla="*/ 10227 w 12800"/>
              <a:gd name="T57" fmla="*/ 2972 h 9388"/>
              <a:gd name="T58" fmla="*/ 10226 w 12800"/>
              <a:gd name="T59" fmla="*/ 867 h 9388"/>
              <a:gd name="T60" fmla="*/ 7921 w 12800"/>
              <a:gd name="T61" fmla="*/ 1093 h 9388"/>
              <a:gd name="T62" fmla="*/ 7572 w 12800"/>
              <a:gd name="T63" fmla="*/ 881 h 9388"/>
              <a:gd name="T64" fmla="*/ 10533 w 12800"/>
              <a:gd name="T65" fmla="*/ 559 h 9388"/>
              <a:gd name="T66" fmla="*/ 10161 w 12800"/>
              <a:gd name="T67" fmla="*/ 3547 h 9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2800" h="9388">
                <a:moveTo>
                  <a:pt x="5226" y="854"/>
                </a:moveTo>
                <a:cubicBezTo>
                  <a:pt x="5298" y="942"/>
                  <a:pt x="5280" y="1041"/>
                  <a:pt x="5172" y="1147"/>
                </a:cubicBezTo>
                <a:cubicBezTo>
                  <a:pt x="5048" y="1201"/>
                  <a:pt x="4941" y="1183"/>
                  <a:pt x="4852" y="1093"/>
                </a:cubicBezTo>
                <a:cubicBezTo>
                  <a:pt x="4568" y="649"/>
                  <a:pt x="4160" y="426"/>
                  <a:pt x="3626" y="426"/>
                </a:cubicBezTo>
                <a:cubicBezTo>
                  <a:pt x="3218" y="426"/>
                  <a:pt x="2866" y="573"/>
                  <a:pt x="2573" y="867"/>
                </a:cubicBezTo>
                <a:cubicBezTo>
                  <a:pt x="2280" y="1160"/>
                  <a:pt x="2134" y="1512"/>
                  <a:pt x="2134" y="1920"/>
                </a:cubicBezTo>
                <a:cubicBezTo>
                  <a:pt x="2134" y="2328"/>
                  <a:pt x="2281" y="2680"/>
                  <a:pt x="2574" y="2973"/>
                </a:cubicBezTo>
                <a:cubicBezTo>
                  <a:pt x="2867" y="3267"/>
                  <a:pt x="3218" y="3414"/>
                  <a:pt x="3626" y="3414"/>
                </a:cubicBezTo>
                <a:cubicBezTo>
                  <a:pt x="3768" y="3414"/>
                  <a:pt x="3840" y="3484"/>
                  <a:pt x="3840" y="3626"/>
                </a:cubicBezTo>
                <a:cubicBezTo>
                  <a:pt x="3840" y="3768"/>
                  <a:pt x="3768" y="3840"/>
                  <a:pt x="3626" y="3840"/>
                </a:cubicBezTo>
                <a:cubicBezTo>
                  <a:pt x="2738" y="3840"/>
                  <a:pt x="1983" y="4151"/>
                  <a:pt x="1359" y="4773"/>
                </a:cubicBezTo>
                <a:cubicBezTo>
                  <a:pt x="737" y="5395"/>
                  <a:pt x="426" y="6152"/>
                  <a:pt x="426" y="7040"/>
                </a:cubicBezTo>
                <a:cubicBezTo>
                  <a:pt x="426" y="7182"/>
                  <a:pt x="355" y="7254"/>
                  <a:pt x="212" y="7254"/>
                </a:cubicBezTo>
                <a:cubicBezTo>
                  <a:pt x="70" y="7254"/>
                  <a:pt x="0" y="7182"/>
                  <a:pt x="0" y="7040"/>
                </a:cubicBezTo>
                <a:cubicBezTo>
                  <a:pt x="0" y="6222"/>
                  <a:pt x="248" y="5494"/>
                  <a:pt x="746" y="4854"/>
                </a:cubicBezTo>
                <a:cubicBezTo>
                  <a:pt x="1244" y="4214"/>
                  <a:pt x="1875" y="3779"/>
                  <a:pt x="2639" y="3547"/>
                </a:cubicBezTo>
                <a:cubicBezTo>
                  <a:pt x="2017" y="3191"/>
                  <a:pt x="1706" y="2648"/>
                  <a:pt x="1706" y="1920"/>
                </a:cubicBezTo>
                <a:cubicBezTo>
                  <a:pt x="1706" y="1386"/>
                  <a:pt x="1893" y="933"/>
                  <a:pt x="2267" y="559"/>
                </a:cubicBezTo>
                <a:cubicBezTo>
                  <a:pt x="2639" y="187"/>
                  <a:pt x="3094" y="0"/>
                  <a:pt x="3626" y="0"/>
                </a:cubicBezTo>
                <a:cubicBezTo>
                  <a:pt x="4302" y="0"/>
                  <a:pt x="4836" y="284"/>
                  <a:pt x="5226" y="854"/>
                </a:cubicBezTo>
                <a:close/>
                <a:moveTo>
                  <a:pt x="7466" y="5253"/>
                </a:moveTo>
                <a:cubicBezTo>
                  <a:pt x="8355" y="5485"/>
                  <a:pt x="9097" y="5960"/>
                  <a:pt x="9693" y="6680"/>
                </a:cubicBezTo>
                <a:cubicBezTo>
                  <a:pt x="10289" y="7400"/>
                  <a:pt x="10614" y="8232"/>
                  <a:pt x="10666" y="9174"/>
                </a:cubicBezTo>
                <a:cubicBezTo>
                  <a:pt x="10666" y="9316"/>
                  <a:pt x="10595" y="9388"/>
                  <a:pt x="10452" y="9388"/>
                </a:cubicBezTo>
                <a:cubicBezTo>
                  <a:pt x="10312" y="9386"/>
                  <a:pt x="10240" y="9316"/>
                  <a:pt x="10240" y="9174"/>
                </a:cubicBezTo>
                <a:cubicBezTo>
                  <a:pt x="10186" y="8160"/>
                  <a:pt x="9791" y="7302"/>
                  <a:pt x="9053" y="6601"/>
                </a:cubicBezTo>
                <a:cubicBezTo>
                  <a:pt x="8316" y="5898"/>
                  <a:pt x="7432" y="5546"/>
                  <a:pt x="6400" y="5546"/>
                </a:cubicBezTo>
                <a:cubicBezTo>
                  <a:pt x="5368" y="5546"/>
                  <a:pt x="4484" y="5898"/>
                  <a:pt x="3747" y="6600"/>
                </a:cubicBezTo>
                <a:cubicBezTo>
                  <a:pt x="3009" y="7302"/>
                  <a:pt x="2614" y="8160"/>
                  <a:pt x="2560" y="9174"/>
                </a:cubicBezTo>
                <a:cubicBezTo>
                  <a:pt x="2560" y="9316"/>
                  <a:pt x="2488" y="9388"/>
                  <a:pt x="2346" y="9388"/>
                </a:cubicBezTo>
                <a:cubicBezTo>
                  <a:pt x="2204" y="9388"/>
                  <a:pt x="2132" y="9316"/>
                  <a:pt x="2132" y="9174"/>
                </a:cubicBezTo>
                <a:cubicBezTo>
                  <a:pt x="2186" y="8232"/>
                  <a:pt x="2510" y="7401"/>
                  <a:pt x="3105" y="6680"/>
                </a:cubicBezTo>
                <a:cubicBezTo>
                  <a:pt x="3700" y="5960"/>
                  <a:pt x="4443" y="5485"/>
                  <a:pt x="5332" y="5253"/>
                </a:cubicBezTo>
                <a:cubicBezTo>
                  <a:pt x="4622" y="4845"/>
                  <a:pt x="4266" y="4232"/>
                  <a:pt x="4266" y="3414"/>
                </a:cubicBezTo>
                <a:cubicBezTo>
                  <a:pt x="4266" y="2828"/>
                  <a:pt x="4475" y="2324"/>
                  <a:pt x="4893" y="1907"/>
                </a:cubicBezTo>
                <a:cubicBezTo>
                  <a:pt x="5311" y="1489"/>
                  <a:pt x="5814" y="1280"/>
                  <a:pt x="6400" y="1280"/>
                </a:cubicBezTo>
                <a:cubicBezTo>
                  <a:pt x="6986" y="1280"/>
                  <a:pt x="7489" y="1489"/>
                  <a:pt x="7907" y="1907"/>
                </a:cubicBezTo>
                <a:cubicBezTo>
                  <a:pt x="8324" y="2324"/>
                  <a:pt x="8534" y="2828"/>
                  <a:pt x="8534" y="3414"/>
                </a:cubicBezTo>
                <a:cubicBezTo>
                  <a:pt x="8534" y="4232"/>
                  <a:pt x="8178" y="4845"/>
                  <a:pt x="7466" y="5253"/>
                </a:cubicBezTo>
                <a:close/>
                <a:moveTo>
                  <a:pt x="5199" y="4613"/>
                </a:moveTo>
                <a:cubicBezTo>
                  <a:pt x="5537" y="4951"/>
                  <a:pt x="5938" y="5120"/>
                  <a:pt x="6400" y="5120"/>
                </a:cubicBezTo>
                <a:cubicBezTo>
                  <a:pt x="6862" y="5120"/>
                  <a:pt x="7263" y="4951"/>
                  <a:pt x="7601" y="4613"/>
                </a:cubicBezTo>
                <a:cubicBezTo>
                  <a:pt x="7937" y="4275"/>
                  <a:pt x="8106" y="3876"/>
                  <a:pt x="8106" y="3414"/>
                </a:cubicBezTo>
                <a:cubicBezTo>
                  <a:pt x="8106" y="2952"/>
                  <a:pt x="7937" y="2551"/>
                  <a:pt x="7599" y="2213"/>
                </a:cubicBezTo>
                <a:cubicBezTo>
                  <a:pt x="7263" y="1875"/>
                  <a:pt x="6862" y="1706"/>
                  <a:pt x="6400" y="1706"/>
                </a:cubicBezTo>
                <a:cubicBezTo>
                  <a:pt x="5938" y="1706"/>
                  <a:pt x="5537" y="1875"/>
                  <a:pt x="5199" y="2213"/>
                </a:cubicBezTo>
                <a:cubicBezTo>
                  <a:pt x="4863" y="2551"/>
                  <a:pt x="4694" y="2952"/>
                  <a:pt x="4694" y="3414"/>
                </a:cubicBezTo>
                <a:cubicBezTo>
                  <a:pt x="4694" y="3876"/>
                  <a:pt x="4863" y="4275"/>
                  <a:pt x="5199" y="4613"/>
                </a:cubicBezTo>
                <a:close/>
                <a:moveTo>
                  <a:pt x="10161" y="3547"/>
                </a:moveTo>
                <a:cubicBezTo>
                  <a:pt x="10925" y="3779"/>
                  <a:pt x="11556" y="4214"/>
                  <a:pt x="12054" y="4854"/>
                </a:cubicBezTo>
                <a:cubicBezTo>
                  <a:pt x="12552" y="5494"/>
                  <a:pt x="12800" y="6222"/>
                  <a:pt x="12800" y="7040"/>
                </a:cubicBezTo>
                <a:cubicBezTo>
                  <a:pt x="12800" y="7182"/>
                  <a:pt x="12728" y="7254"/>
                  <a:pt x="12586" y="7254"/>
                </a:cubicBezTo>
                <a:cubicBezTo>
                  <a:pt x="12444" y="7254"/>
                  <a:pt x="12372" y="7182"/>
                  <a:pt x="12372" y="7040"/>
                </a:cubicBezTo>
                <a:cubicBezTo>
                  <a:pt x="12372" y="6152"/>
                  <a:pt x="12061" y="5395"/>
                  <a:pt x="11439" y="4773"/>
                </a:cubicBezTo>
                <a:cubicBezTo>
                  <a:pt x="10817" y="4151"/>
                  <a:pt x="10062" y="3840"/>
                  <a:pt x="9174" y="3840"/>
                </a:cubicBezTo>
                <a:cubicBezTo>
                  <a:pt x="9032" y="3840"/>
                  <a:pt x="8960" y="3768"/>
                  <a:pt x="8960" y="3626"/>
                </a:cubicBezTo>
                <a:cubicBezTo>
                  <a:pt x="8960" y="3484"/>
                  <a:pt x="9032" y="3412"/>
                  <a:pt x="9174" y="3412"/>
                </a:cubicBezTo>
                <a:cubicBezTo>
                  <a:pt x="9582" y="3412"/>
                  <a:pt x="9934" y="3265"/>
                  <a:pt x="10227" y="2972"/>
                </a:cubicBezTo>
                <a:cubicBezTo>
                  <a:pt x="10520" y="2680"/>
                  <a:pt x="10666" y="2328"/>
                  <a:pt x="10666" y="1920"/>
                </a:cubicBezTo>
                <a:cubicBezTo>
                  <a:pt x="10666" y="1512"/>
                  <a:pt x="10519" y="1160"/>
                  <a:pt x="10226" y="867"/>
                </a:cubicBezTo>
                <a:cubicBezTo>
                  <a:pt x="9933" y="573"/>
                  <a:pt x="9582" y="426"/>
                  <a:pt x="9174" y="426"/>
                </a:cubicBezTo>
                <a:cubicBezTo>
                  <a:pt x="8640" y="426"/>
                  <a:pt x="8223" y="649"/>
                  <a:pt x="7921" y="1093"/>
                </a:cubicBezTo>
                <a:cubicBezTo>
                  <a:pt x="7867" y="1217"/>
                  <a:pt x="7768" y="1244"/>
                  <a:pt x="7626" y="1174"/>
                </a:cubicBezTo>
                <a:cubicBezTo>
                  <a:pt x="7502" y="1068"/>
                  <a:pt x="7484" y="969"/>
                  <a:pt x="7572" y="881"/>
                </a:cubicBezTo>
                <a:cubicBezTo>
                  <a:pt x="7928" y="293"/>
                  <a:pt x="8462" y="0"/>
                  <a:pt x="9174" y="0"/>
                </a:cubicBezTo>
                <a:cubicBezTo>
                  <a:pt x="9708" y="0"/>
                  <a:pt x="10161" y="187"/>
                  <a:pt x="10533" y="559"/>
                </a:cubicBezTo>
                <a:cubicBezTo>
                  <a:pt x="10907" y="933"/>
                  <a:pt x="11094" y="1386"/>
                  <a:pt x="11094" y="1920"/>
                </a:cubicBezTo>
                <a:cubicBezTo>
                  <a:pt x="11094" y="2648"/>
                  <a:pt x="10783" y="3191"/>
                  <a:pt x="10161" y="354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buy_352783">
            <a:extLst>
              <a:ext uri="{FF2B5EF4-FFF2-40B4-BE49-F238E27FC236}">
                <a16:creationId xmlns:a16="http://schemas.microsoft.com/office/drawing/2014/main" id="{56818AB0-4FE5-2848-B9DC-39C1450FB3F7}"/>
              </a:ext>
            </a:extLst>
          </p:cNvPr>
          <p:cNvSpPr>
            <a:spLocks noChangeAspect="1"/>
          </p:cNvSpPr>
          <p:nvPr/>
        </p:nvSpPr>
        <p:spPr>
          <a:xfrm>
            <a:off x="5649564" y="4858861"/>
            <a:ext cx="892872" cy="891492"/>
          </a:xfrm>
          <a:custGeom>
            <a:avLst/>
            <a:gdLst>
              <a:gd name="connsiteX0" fmla="*/ 286748 w 607602"/>
              <a:gd name="connsiteY0" fmla="*/ 530423 h 606664"/>
              <a:gd name="connsiteX1" fmla="*/ 296186 w 607602"/>
              <a:gd name="connsiteY1" fmla="*/ 530956 h 606664"/>
              <a:gd name="connsiteX2" fmla="*/ 308473 w 607602"/>
              <a:gd name="connsiteY2" fmla="*/ 544028 h 606664"/>
              <a:gd name="connsiteX3" fmla="*/ 295830 w 607602"/>
              <a:gd name="connsiteY3" fmla="*/ 556210 h 606664"/>
              <a:gd name="connsiteX4" fmla="*/ 295385 w 607602"/>
              <a:gd name="connsiteY4" fmla="*/ 556210 h 606664"/>
              <a:gd name="connsiteX5" fmla="*/ 284790 w 607602"/>
              <a:gd name="connsiteY5" fmla="*/ 555677 h 606664"/>
              <a:gd name="connsiteX6" fmla="*/ 273126 w 607602"/>
              <a:gd name="connsiteY6" fmla="*/ 542072 h 606664"/>
              <a:gd name="connsiteX7" fmla="*/ 286748 w 607602"/>
              <a:gd name="connsiteY7" fmla="*/ 530423 h 606664"/>
              <a:gd name="connsiteX8" fmla="*/ 421949 w 607602"/>
              <a:gd name="connsiteY8" fmla="*/ 421355 h 606664"/>
              <a:gd name="connsiteX9" fmla="*/ 451854 w 607602"/>
              <a:gd name="connsiteY9" fmla="*/ 532985 h 606664"/>
              <a:gd name="connsiteX10" fmla="*/ 475706 w 607602"/>
              <a:gd name="connsiteY10" fmla="*/ 509255 h 606664"/>
              <a:gd name="connsiteX11" fmla="*/ 484607 w 607602"/>
              <a:gd name="connsiteY11" fmla="*/ 505522 h 606664"/>
              <a:gd name="connsiteX12" fmla="*/ 493596 w 607602"/>
              <a:gd name="connsiteY12" fmla="*/ 509255 h 606664"/>
              <a:gd name="connsiteX13" fmla="*/ 560526 w 607602"/>
              <a:gd name="connsiteY13" fmla="*/ 576179 h 606664"/>
              <a:gd name="connsiteX14" fmla="*/ 576903 w 607602"/>
              <a:gd name="connsiteY14" fmla="*/ 559826 h 606664"/>
              <a:gd name="connsiteX15" fmla="*/ 509973 w 607602"/>
              <a:gd name="connsiteY15" fmla="*/ 492901 h 606664"/>
              <a:gd name="connsiteX16" fmla="*/ 506234 w 607602"/>
              <a:gd name="connsiteY16" fmla="*/ 484013 h 606664"/>
              <a:gd name="connsiteX17" fmla="*/ 509973 w 607602"/>
              <a:gd name="connsiteY17" fmla="*/ 475037 h 606664"/>
              <a:gd name="connsiteX18" fmla="*/ 533736 w 607602"/>
              <a:gd name="connsiteY18" fmla="*/ 451306 h 606664"/>
              <a:gd name="connsiteX19" fmla="*/ 68067 w 607602"/>
              <a:gd name="connsiteY19" fmla="*/ 353348 h 606664"/>
              <a:gd name="connsiteX20" fmla="*/ 83643 w 607602"/>
              <a:gd name="connsiteY20" fmla="*/ 362324 h 606664"/>
              <a:gd name="connsiteX21" fmla="*/ 244834 w 607602"/>
              <a:gd name="connsiteY21" fmla="*/ 523280 h 606664"/>
              <a:gd name="connsiteX22" fmla="*/ 253735 w 607602"/>
              <a:gd name="connsiteY22" fmla="*/ 538744 h 606664"/>
              <a:gd name="connsiteX23" fmla="*/ 241541 w 607602"/>
              <a:gd name="connsiteY23" fmla="*/ 548165 h 606664"/>
              <a:gd name="connsiteX24" fmla="*/ 238248 w 607602"/>
              <a:gd name="connsiteY24" fmla="*/ 547721 h 606664"/>
              <a:gd name="connsiteX25" fmla="*/ 59166 w 607602"/>
              <a:gd name="connsiteY25" fmla="*/ 368812 h 606664"/>
              <a:gd name="connsiteX26" fmla="*/ 68067 w 607602"/>
              <a:gd name="connsiteY26" fmla="*/ 353348 h 606664"/>
              <a:gd name="connsiteX27" fmla="*/ 147775 w 607602"/>
              <a:gd name="connsiteY27" fmla="*/ 310340 h 606664"/>
              <a:gd name="connsiteX28" fmla="*/ 147775 w 607602"/>
              <a:gd name="connsiteY28" fmla="*/ 338420 h 606664"/>
              <a:gd name="connsiteX29" fmla="*/ 149289 w 607602"/>
              <a:gd name="connsiteY29" fmla="*/ 343662 h 606664"/>
              <a:gd name="connsiteX30" fmla="*/ 154629 w 607602"/>
              <a:gd name="connsiteY30" fmla="*/ 345262 h 606664"/>
              <a:gd name="connsiteX31" fmla="*/ 167980 w 607602"/>
              <a:gd name="connsiteY31" fmla="*/ 345262 h 606664"/>
              <a:gd name="connsiteX32" fmla="*/ 182756 w 607602"/>
              <a:gd name="connsiteY32" fmla="*/ 343485 h 606664"/>
              <a:gd name="connsiteX33" fmla="*/ 191390 w 607602"/>
              <a:gd name="connsiteY33" fmla="*/ 326690 h 606664"/>
              <a:gd name="connsiteX34" fmla="*/ 182222 w 607602"/>
              <a:gd name="connsiteY34" fmla="*/ 312117 h 606664"/>
              <a:gd name="connsiteX35" fmla="*/ 165399 w 607602"/>
              <a:gd name="connsiteY35" fmla="*/ 310340 h 606664"/>
              <a:gd name="connsiteX36" fmla="*/ 153205 w 607602"/>
              <a:gd name="connsiteY36" fmla="*/ 258801 h 606664"/>
              <a:gd name="connsiteX37" fmla="*/ 147775 w 607602"/>
              <a:gd name="connsiteY37" fmla="*/ 265288 h 606664"/>
              <a:gd name="connsiteX38" fmla="*/ 147775 w 607602"/>
              <a:gd name="connsiteY38" fmla="*/ 290524 h 606664"/>
              <a:gd name="connsiteX39" fmla="*/ 164331 w 607602"/>
              <a:gd name="connsiteY39" fmla="*/ 290524 h 606664"/>
              <a:gd name="connsiteX40" fmla="*/ 179640 w 607602"/>
              <a:gd name="connsiteY40" fmla="*/ 288924 h 606664"/>
              <a:gd name="connsiteX41" fmla="*/ 187829 w 607602"/>
              <a:gd name="connsiteY41" fmla="*/ 274885 h 606664"/>
              <a:gd name="connsiteX42" fmla="*/ 185159 w 607602"/>
              <a:gd name="connsiteY42" fmla="*/ 264666 h 606664"/>
              <a:gd name="connsiteX43" fmla="*/ 177504 w 607602"/>
              <a:gd name="connsiteY43" fmla="*/ 259867 h 606664"/>
              <a:gd name="connsiteX44" fmla="*/ 165577 w 607602"/>
              <a:gd name="connsiteY44" fmla="*/ 258801 h 606664"/>
              <a:gd name="connsiteX45" fmla="*/ 141812 w 607602"/>
              <a:gd name="connsiteY45" fmla="*/ 238807 h 606664"/>
              <a:gd name="connsiteX46" fmla="*/ 162907 w 607602"/>
              <a:gd name="connsiteY46" fmla="*/ 238807 h 606664"/>
              <a:gd name="connsiteX47" fmla="*/ 182578 w 607602"/>
              <a:gd name="connsiteY47" fmla="*/ 239874 h 606664"/>
              <a:gd name="connsiteX48" fmla="*/ 205453 w 607602"/>
              <a:gd name="connsiteY48" fmla="*/ 249026 h 606664"/>
              <a:gd name="connsiteX49" fmla="*/ 212841 w 607602"/>
              <a:gd name="connsiteY49" fmla="*/ 270353 h 606664"/>
              <a:gd name="connsiteX50" fmla="*/ 208390 w 607602"/>
              <a:gd name="connsiteY50" fmla="*/ 289102 h 606664"/>
              <a:gd name="connsiteX51" fmla="*/ 194149 w 607602"/>
              <a:gd name="connsiteY51" fmla="*/ 299321 h 606664"/>
              <a:gd name="connsiteX52" fmla="*/ 211149 w 607602"/>
              <a:gd name="connsiteY52" fmla="*/ 309185 h 606664"/>
              <a:gd name="connsiteX53" fmla="*/ 216846 w 607602"/>
              <a:gd name="connsiteY53" fmla="*/ 329089 h 606664"/>
              <a:gd name="connsiteX54" fmla="*/ 198599 w 607602"/>
              <a:gd name="connsiteY54" fmla="*/ 361879 h 606664"/>
              <a:gd name="connsiteX55" fmla="*/ 161839 w 607602"/>
              <a:gd name="connsiteY55" fmla="*/ 365966 h 606664"/>
              <a:gd name="connsiteX56" fmla="*/ 141812 w 607602"/>
              <a:gd name="connsiteY56" fmla="*/ 365966 h 606664"/>
              <a:gd name="connsiteX57" fmla="*/ 127481 w 607602"/>
              <a:gd name="connsiteY57" fmla="*/ 361523 h 606664"/>
              <a:gd name="connsiteX58" fmla="*/ 122853 w 607602"/>
              <a:gd name="connsiteY58" fmla="*/ 346861 h 606664"/>
              <a:gd name="connsiteX59" fmla="*/ 122853 w 607602"/>
              <a:gd name="connsiteY59" fmla="*/ 258623 h 606664"/>
              <a:gd name="connsiteX60" fmla="*/ 141812 w 607602"/>
              <a:gd name="connsiteY60" fmla="*/ 238807 h 606664"/>
              <a:gd name="connsiteX61" fmla="*/ 256934 w 607602"/>
              <a:gd name="connsiteY61" fmla="*/ 238665 h 606664"/>
              <a:gd name="connsiteX62" fmla="*/ 272867 w 607602"/>
              <a:gd name="connsiteY62" fmla="*/ 238665 h 606664"/>
              <a:gd name="connsiteX63" fmla="*/ 276961 w 607602"/>
              <a:gd name="connsiteY63" fmla="*/ 243730 h 606664"/>
              <a:gd name="connsiteX64" fmla="*/ 276961 w 607602"/>
              <a:gd name="connsiteY64" fmla="*/ 320948 h 606664"/>
              <a:gd name="connsiteX65" fmla="*/ 280788 w 607602"/>
              <a:gd name="connsiteY65" fmla="*/ 340408 h 606664"/>
              <a:gd name="connsiteX66" fmla="*/ 301171 w 607602"/>
              <a:gd name="connsiteY66" fmla="*/ 347606 h 606664"/>
              <a:gd name="connsiteX67" fmla="*/ 322444 w 607602"/>
              <a:gd name="connsiteY67" fmla="*/ 340764 h 606664"/>
              <a:gd name="connsiteX68" fmla="*/ 326449 w 607602"/>
              <a:gd name="connsiteY68" fmla="*/ 321392 h 606664"/>
              <a:gd name="connsiteX69" fmla="*/ 326449 w 607602"/>
              <a:gd name="connsiteY69" fmla="*/ 243730 h 606664"/>
              <a:gd name="connsiteX70" fmla="*/ 331344 w 607602"/>
              <a:gd name="connsiteY70" fmla="*/ 238665 h 606664"/>
              <a:gd name="connsiteX71" fmla="*/ 345942 w 607602"/>
              <a:gd name="connsiteY71" fmla="*/ 238665 h 606664"/>
              <a:gd name="connsiteX72" fmla="*/ 350214 w 607602"/>
              <a:gd name="connsiteY72" fmla="*/ 243730 h 606664"/>
              <a:gd name="connsiteX73" fmla="*/ 350214 w 607602"/>
              <a:gd name="connsiteY73" fmla="*/ 315261 h 606664"/>
              <a:gd name="connsiteX74" fmla="*/ 349146 w 607602"/>
              <a:gd name="connsiteY74" fmla="*/ 337565 h 606664"/>
              <a:gd name="connsiteX75" fmla="*/ 344874 w 607602"/>
              <a:gd name="connsiteY75" fmla="*/ 351071 h 606664"/>
              <a:gd name="connsiteX76" fmla="*/ 299747 w 607602"/>
              <a:gd name="connsiteY76" fmla="*/ 368576 h 606664"/>
              <a:gd name="connsiteX77" fmla="*/ 256044 w 607602"/>
              <a:gd name="connsiteY77" fmla="*/ 349827 h 606664"/>
              <a:gd name="connsiteX78" fmla="*/ 252128 w 607602"/>
              <a:gd name="connsiteY78" fmla="*/ 315617 h 606664"/>
              <a:gd name="connsiteX79" fmla="*/ 252128 w 607602"/>
              <a:gd name="connsiteY79" fmla="*/ 243730 h 606664"/>
              <a:gd name="connsiteX80" fmla="*/ 256934 w 607602"/>
              <a:gd name="connsiteY80" fmla="*/ 238665 h 606664"/>
              <a:gd name="connsiteX81" fmla="*/ 398350 w 607602"/>
              <a:gd name="connsiteY81" fmla="*/ 238313 h 606664"/>
              <a:gd name="connsiteX82" fmla="*/ 405560 w 607602"/>
              <a:gd name="connsiteY82" fmla="*/ 243378 h 606664"/>
              <a:gd name="connsiteX83" fmla="*/ 431196 w 607602"/>
              <a:gd name="connsiteY83" fmla="*/ 288073 h 606664"/>
              <a:gd name="connsiteX84" fmla="*/ 457010 w 607602"/>
              <a:gd name="connsiteY84" fmla="*/ 243734 h 606664"/>
              <a:gd name="connsiteX85" fmla="*/ 464398 w 607602"/>
              <a:gd name="connsiteY85" fmla="*/ 238313 h 606664"/>
              <a:gd name="connsiteX86" fmla="*/ 482646 w 607602"/>
              <a:gd name="connsiteY86" fmla="*/ 239202 h 606664"/>
              <a:gd name="connsiteX87" fmla="*/ 484782 w 607602"/>
              <a:gd name="connsiteY87" fmla="*/ 242312 h 606664"/>
              <a:gd name="connsiteX88" fmla="*/ 482646 w 607602"/>
              <a:gd name="connsiteY88" fmla="*/ 247999 h 606664"/>
              <a:gd name="connsiteX89" fmla="*/ 442945 w 607602"/>
              <a:gd name="connsiteY89" fmla="*/ 312509 h 606664"/>
              <a:gd name="connsiteX90" fmla="*/ 442945 w 607602"/>
              <a:gd name="connsiteY90" fmla="*/ 360758 h 606664"/>
              <a:gd name="connsiteX91" fmla="*/ 441432 w 607602"/>
              <a:gd name="connsiteY91" fmla="*/ 364757 h 606664"/>
              <a:gd name="connsiteX92" fmla="*/ 437872 w 607602"/>
              <a:gd name="connsiteY92" fmla="*/ 366178 h 606664"/>
              <a:gd name="connsiteX93" fmla="*/ 422739 w 607602"/>
              <a:gd name="connsiteY93" fmla="*/ 366178 h 606664"/>
              <a:gd name="connsiteX94" fmla="*/ 417844 w 607602"/>
              <a:gd name="connsiteY94" fmla="*/ 360758 h 606664"/>
              <a:gd name="connsiteX95" fmla="*/ 417844 w 607602"/>
              <a:gd name="connsiteY95" fmla="*/ 313220 h 606664"/>
              <a:gd name="connsiteX96" fmla="*/ 378143 w 607602"/>
              <a:gd name="connsiteY96" fmla="*/ 248443 h 606664"/>
              <a:gd name="connsiteX97" fmla="*/ 375829 w 607602"/>
              <a:gd name="connsiteY97" fmla="*/ 242490 h 606664"/>
              <a:gd name="connsiteX98" fmla="*/ 378143 w 607602"/>
              <a:gd name="connsiteY98" fmla="*/ 239024 h 606664"/>
              <a:gd name="connsiteX99" fmla="*/ 398350 w 607602"/>
              <a:gd name="connsiteY99" fmla="*/ 238313 h 606664"/>
              <a:gd name="connsiteX100" fmla="*/ 369334 w 607602"/>
              <a:gd name="connsiteY100" fmla="*/ 59090 h 606664"/>
              <a:gd name="connsiteX101" fmla="*/ 548416 w 607602"/>
              <a:gd name="connsiteY101" fmla="*/ 237927 h 606664"/>
              <a:gd name="connsiteX102" fmla="*/ 539515 w 607602"/>
              <a:gd name="connsiteY102" fmla="*/ 253482 h 606664"/>
              <a:gd name="connsiteX103" fmla="*/ 536222 w 607602"/>
              <a:gd name="connsiteY103" fmla="*/ 253837 h 606664"/>
              <a:gd name="connsiteX104" fmla="*/ 523939 w 607602"/>
              <a:gd name="connsiteY104" fmla="*/ 244504 h 606664"/>
              <a:gd name="connsiteX105" fmla="*/ 362748 w 607602"/>
              <a:gd name="connsiteY105" fmla="*/ 83533 h 606664"/>
              <a:gd name="connsiteX106" fmla="*/ 353847 w 607602"/>
              <a:gd name="connsiteY106" fmla="*/ 68067 h 606664"/>
              <a:gd name="connsiteX107" fmla="*/ 369334 w 607602"/>
              <a:gd name="connsiteY107" fmla="*/ 59090 h 606664"/>
              <a:gd name="connsiteX108" fmla="*/ 312198 w 607602"/>
              <a:gd name="connsiteY108" fmla="*/ 50664 h 606664"/>
              <a:gd name="connsiteX109" fmla="*/ 322704 w 607602"/>
              <a:gd name="connsiteY109" fmla="*/ 51197 h 606664"/>
              <a:gd name="connsiteX110" fmla="*/ 334457 w 607602"/>
              <a:gd name="connsiteY110" fmla="*/ 64794 h 606664"/>
              <a:gd name="connsiteX111" fmla="*/ 321814 w 607602"/>
              <a:gd name="connsiteY111" fmla="*/ 76436 h 606664"/>
              <a:gd name="connsiteX112" fmla="*/ 320835 w 607602"/>
              <a:gd name="connsiteY112" fmla="*/ 76436 h 606664"/>
              <a:gd name="connsiteX113" fmla="*/ 311308 w 607602"/>
              <a:gd name="connsiteY113" fmla="*/ 75903 h 606664"/>
              <a:gd name="connsiteX114" fmla="*/ 299110 w 607602"/>
              <a:gd name="connsiteY114" fmla="*/ 62839 h 606664"/>
              <a:gd name="connsiteX115" fmla="*/ 312198 w 607602"/>
              <a:gd name="connsiteY115" fmla="*/ 50664 h 606664"/>
              <a:gd name="connsiteX116" fmla="*/ 286168 w 607602"/>
              <a:gd name="connsiteY116" fmla="*/ 25960 h 606664"/>
              <a:gd name="connsiteX117" fmla="*/ 231750 w 607602"/>
              <a:gd name="connsiteY117" fmla="*/ 35004 h 606664"/>
              <a:gd name="connsiteX118" fmla="*/ 62466 w 607602"/>
              <a:gd name="connsiteY118" fmla="*/ 164321 h 606664"/>
              <a:gd name="connsiteX119" fmla="*/ 35053 w 607602"/>
              <a:gd name="connsiteY119" fmla="*/ 375316 h 606664"/>
              <a:gd name="connsiteX120" fmla="*/ 164464 w 607602"/>
              <a:gd name="connsiteY120" fmla="*/ 544361 h 606664"/>
              <a:gd name="connsiteX121" fmla="*/ 430404 w 607602"/>
              <a:gd name="connsiteY121" fmla="*/ 550849 h 606664"/>
              <a:gd name="connsiteX122" fmla="*/ 391777 w 607602"/>
              <a:gd name="connsiteY122" fmla="*/ 406779 h 606664"/>
              <a:gd name="connsiteX123" fmla="*/ 395070 w 607602"/>
              <a:gd name="connsiteY123" fmla="*/ 394514 h 606664"/>
              <a:gd name="connsiteX124" fmla="*/ 407263 w 607602"/>
              <a:gd name="connsiteY124" fmla="*/ 391225 h 606664"/>
              <a:gd name="connsiteX125" fmla="*/ 551893 w 607602"/>
              <a:gd name="connsiteY125" fmla="*/ 429976 h 606664"/>
              <a:gd name="connsiteX126" fmla="*/ 443131 w 607602"/>
              <a:gd name="connsiteY126" fmla="*/ 62468 h 606664"/>
              <a:gd name="connsiteX127" fmla="*/ 286168 w 607602"/>
              <a:gd name="connsiteY127" fmla="*/ 25960 h 606664"/>
              <a:gd name="connsiteX128" fmla="*/ 284576 w 607602"/>
              <a:gd name="connsiteY128" fmla="*/ 682 h 606664"/>
              <a:gd name="connsiteX129" fmla="*/ 455770 w 607602"/>
              <a:gd name="connsiteY129" fmla="*/ 40514 h 606664"/>
              <a:gd name="connsiteX130" fmla="*/ 596483 w 607602"/>
              <a:gd name="connsiteY130" fmla="*/ 222803 h 606664"/>
              <a:gd name="connsiteX131" fmla="*/ 569337 w 607602"/>
              <a:gd name="connsiteY131" fmla="*/ 451040 h 606664"/>
              <a:gd name="connsiteX132" fmla="*/ 565688 w 607602"/>
              <a:gd name="connsiteY132" fmla="*/ 455128 h 606664"/>
              <a:gd name="connsiteX133" fmla="*/ 536851 w 607602"/>
              <a:gd name="connsiteY133" fmla="*/ 484013 h 606664"/>
              <a:gd name="connsiteX134" fmla="*/ 603782 w 607602"/>
              <a:gd name="connsiteY134" fmla="*/ 550849 h 606664"/>
              <a:gd name="connsiteX135" fmla="*/ 603782 w 607602"/>
              <a:gd name="connsiteY135" fmla="*/ 568714 h 606664"/>
              <a:gd name="connsiteX136" fmla="*/ 569515 w 607602"/>
              <a:gd name="connsiteY136" fmla="*/ 603020 h 606664"/>
              <a:gd name="connsiteX137" fmla="*/ 560526 w 607602"/>
              <a:gd name="connsiteY137" fmla="*/ 606664 h 606664"/>
              <a:gd name="connsiteX138" fmla="*/ 551626 w 607602"/>
              <a:gd name="connsiteY138" fmla="*/ 603020 h 606664"/>
              <a:gd name="connsiteX139" fmla="*/ 484607 w 607602"/>
              <a:gd name="connsiteY139" fmla="*/ 536096 h 606664"/>
              <a:gd name="connsiteX140" fmla="*/ 454257 w 607602"/>
              <a:gd name="connsiteY140" fmla="*/ 566403 h 606664"/>
              <a:gd name="connsiteX141" fmla="*/ 449896 w 607602"/>
              <a:gd name="connsiteY141" fmla="*/ 569247 h 606664"/>
              <a:gd name="connsiteX142" fmla="*/ 424975 w 607602"/>
              <a:gd name="connsiteY142" fmla="*/ 581423 h 606664"/>
              <a:gd name="connsiteX143" fmla="*/ 430404 w 607602"/>
              <a:gd name="connsiteY143" fmla="*/ 581423 h 606664"/>
              <a:gd name="connsiteX144" fmla="*/ 443131 w 607602"/>
              <a:gd name="connsiteY144" fmla="*/ 594044 h 606664"/>
              <a:gd name="connsiteX145" fmla="*/ 430404 w 607602"/>
              <a:gd name="connsiteY145" fmla="*/ 606664 h 606664"/>
              <a:gd name="connsiteX146" fmla="*/ 303130 w 607602"/>
              <a:gd name="connsiteY146" fmla="*/ 606664 h 606664"/>
              <a:gd name="connsiteX147" fmla="*/ 303041 w 607602"/>
              <a:gd name="connsiteY147" fmla="*/ 606664 h 606664"/>
              <a:gd name="connsiteX148" fmla="*/ 302952 w 607602"/>
              <a:gd name="connsiteY148" fmla="*/ 606664 h 606664"/>
              <a:gd name="connsiteX149" fmla="*/ 302774 w 607602"/>
              <a:gd name="connsiteY149" fmla="*/ 606664 h 606664"/>
              <a:gd name="connsiteX150" fmla="*/ 177191 w 607602"/>
              <a:gd name="connsiteY150" fmla="*/ 606664 h 606664"/>
              <a:gd name="connsiteX151" fmla="*/ 164464 w 607602"/>
              <a:gd name="connsiteY151" fmla="*/ 594044 h 606664"/>
              <a:gd name="connsiteX152" fmla="*/ 177191 w 607602"/>
              <a:gd name="connsiteY152" fmla="*/ 581423 h 606664"/>
              <a:gd name="connsiteX153" fmla="*/ 181819 w 607602"/>
              <a:gd name="connsiteY153" fmla="*/ 581423 h 606664"/>
              <a:gd name="connsiteX154" fmla="*/ 151825 w 607602"/>
              <a:gd name="connsiteY154" fmla="*/ 566225 h 606664"/>
              <a:gd name="connsiteX155" fmla="*/ 10578 w 607602"/>
              <a:gd name="connsiteY155" fmla="*/ 381893 h 606664"/>
              <a:gd name="connsiteX156" fmla="*/ 40572 w 607602"/>
              <a:gd name="connsiteY156" fmla="*/ 151612 h 606664"/>
              <a:gd name="connsiteX157" fmla="*/ 225252 w 607602"/>
              <a:gd name="connsiteY157" fmla="*/ 10563 h 606664"/>
              <a:gd name="connsiteX158" fmla="*/ 284576 w 607602"/>
              <a:gd name="connsiteY158" fmla="*/ 682 h 606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</a:cxnLst>
            <a:rect l="l" t="t" r="r" b="b"/>
            <a:pathLst>
              <a:path w="607602" h="606664">
                <a:moveTo>
                  <a:pt x="286748" y="530423"/>
                </a:moveTo>
                <a:cubicBezTo>
                  <a:pt x="289776" y="530601"/>
                  <a:pt x="292981" y="530778"/>
                  <a:pt x="296186" y="530956"/>
                </a:cubicBezTo>
                <a:cubicBezTo>
                  <a:pt x="303220" y="531134"/>
                  <a:pt x="308651" y="537003"/>
                  <a:pt x="308473" y="544028"/>
                </a:cubicBezTo>
                <a:cubicBezTo>
                  <a:pt x="308206" y="550875"/>
                  <a:pt x="302597" y="556210"/>
                  <a:pt x="295830" y="556210"/>
                </a:cubicBezTo>
                <a:cubicBezTo>
                  <a:pt x="295652" y="556210"/>
                  <a:pt x="295474" y="556210"/>
                  <a:pt x="295385" y="556210"/>
                </a:cubicBezTo>
                <a:cubicBezTo>
                  <a:pt x="291823" y="556121"/>
                  <a:pt x="288262" y="555855"/>
                  <a:pt x="284790" y="555677"/>
                </a:cubicBezTo>
                <a:cubicBezTo>
                  <a:pt x="277845" y="555143"/>
                  <a:pt x="272592" y="549008"/>
                  <a:pt x="273126" y="542072"/>
                </a:cubicBezTo>
                <a:cubicBezTo>
                  <a:pt x="273660" y="535136"/>
                  <a:pt x="279715" y="529889"/>
                  <a:pt x="286748" y="530423"/>
                </a:cubicBezTo>
                <a:close/>
                <a:moveTo>
                  <a:pt x="421949" y="421355"/>
                </a:moveTo>
                <a:lnTo>
                  <a:pt x="451854" y="532985"/>
                </a:lnTo>
                <a:lnTo>
                  <a:pt x="475706" y="509255"/>
                </a:lnTo>
                <a:cubicBezTo>
                  <a:pt x="478021" y="506855"/>
                  <a:pt x="481225" y="505522"/>
                  <a:pt x="484607" y="505522"/>
                </a:cubicBezTo>
                <a:cubicBezTo>
                  <a:pt x="487989" y="505522"/>
                  <a:pt x="491193" y="506855"/>
                  <a:pt x="493596" y="509255"/>
                </a:cubicBezTo>
                <a:lnTo>
                  <a:pt x="560526" y="576179"/>
                </a:lnTo>
                <a:lnTo>
                  <a:pt x="576903" y="559826"/>
                </a:lnTo>
                <a:lnTo>
                  <a:pt x="509973" y="492901"/>
                </a:lnTo>
                <a:cubicBezTo>
                  <a:pt x="507569" y="490590"/>
                  <a:pt x="506234" y="487302"/>
                  <a:pt x="506234" y="484013"/>
                </a:cubicBezTo>
                <a:cubicBezTo>
                  <a:pt x="506234" y="480636"/>
                  <a:pt x="507569" y="477436"/>
                  <a:pt x="509973" y="475037"/>
                </a:cubicBezTo>
                <a:lnTo>
                  <a:pt x="533736" y="451306"/>
                </a:lnTo>
                <a:close/>
                <a:moveTo>
                  <a:pt x="68067" y="353348"/>
                </a:moveTo>
                <a:cubicBezTo>
                  <a:pt x="74831" y="351570"/>
                  <a:pt x="81774" y="355570"/>
                  <a:pt x="83643" y="362324"/>
                </a:cubicBezTo>
                <a:cubicBezTo>
                  <a:pt x="104649" y="440625"/>
                  <a:pt x="166419" y="502305"/>
                  <a:pt x="244834" y="523280"/>
                </a:cubicBezTo>
                <a:cubicBezTo>
                  <a:pt x="251510" y="525057"/>
                  <a:pt x="255515" y="531990"/>
                  <a:pt x="253735" y="538744"/>
                </a:cubicBezTo>
                <a:cubicBezTo>
                  <a:pt x="252222" y="544432"/>
                  <a:pt x="247148" y="548165"/>
                  <a:pt x="241541" y="548165"/>
                </a:cubicBezTo>
                <a:cubicBezTo>
                  <a:pt x="240473" y="548165"/>
                  <a:pt x="239316" y="547987"/>
                  <a:pt x="238248" y="547721"/>
                </a:cubicBezTo>
                <a:cubicBezTo>
                  <a:pt x="151110" y="524346"/>
                  <a:pt x="82486" y="455822"/>
                  <a:pt x="59166" y="368812"/>
                </a:cubicBezTo>
                <a:cubicBezTo>
                  <a:pt x="57297" y="362058"/>
                  <a:pt x="61302" y="355125"/>
                  <a:pt x="68067" y="353348"/>
                </a:cubicBezTo>
                <a:close/>
                <a:moveTo>
                  <a:pt x="147775" y="310340"/>
                </a:moveTo>
                <a:lnTo>
                  <a:pt x="147775" y="338420"/>
                </a:lnTo>
                <a:cubicBezTo>
                  <a:pt x="147775" y="340819"/>
                  <a:pt x="148220" y="342596"/>
                  <a:pt x="149289" y="343662"/>
                </a:cubicBezTo>
                <a:cubicBezTo>
                  <a:pt x="150268" y="344729"/>
                  <a:pt x="152048" y="345262"/>
                  <a:pt x="154629" y="345262"/>
                </a:cubicBezTo>
                <a:lnTo>
                  <a:pt x="167980" y="345262"/>
                </a:lnTo>
                <a:cubicBezTo>
                  <a:pt x="174834" y="345262"/>
                  <a:pt x="179729" y="344640"/>
                  <a:pt x="182756" y="343485"/>
                </a:cubicBezTo>
                <a:cubicBezTo>
                  <a:pt x="188541" y="341174"/>
                  <a:pt x="191390" y="335576"/>
                  <a:pt x="191390" y="326690"/>
                </a:cubicBezTo>
                <a:cubicBezTo>
                  <a:pt x="191390" y="319492"/>
                  <a:pt x="188363" y="314694"/>
                  <a:pt x="182222" y="312117"/>
                </a:cubicBezTo>
                <a:cubicBezTo>
                  <a:pt x="179106" y="310962"/>
                  <a:pt x="173499" y="310340"/>
                  <a:pt x="165399" y="310340"/>
                </a:cubicBezTo>
                <a:close/>
                <a:moveTo>
                  <a:pt x="153205" y="258801"/>
                </a:moveTo>
                <a:cubicBezTo>
                  <a:pt x="149556" y="258801"/>
                  <a:pt x="147775" y="260933"/>
                  <a:pt x="147775" y="265288"/>
                </a:cubicBezTo>
                <a:lnTo>
                  <a:pt x="147775" y="290524"/>
                </a:lnTo>
                <a:lnTo>
                  <a:pt x="164331" y="290524"/>
                </a:lnTo>
                <a:cubicBezTo>
                  <a:pt x="172075" y="290524"/>
                  <a:pt x="177148" y="289991"/>
                  <a:pt x="179640" y="288924"/>
                </a:cubicBezTo>
                <a:cubicBezTo>
                  <a:pt x="185070" y="286614"/>
                  <a:pt x="187829" y="281904"/>
                  <a:pt x="187829" y="274885"/>
                </a:cubicBezTo>
                <a:cubicBezTo>
                  <a:pt x="187829" y="270175"/>
                  <a:pt x="186939" y="266798"/>
                  <a:pt x="185159" y="264666"/>
                </a:cubicBezTo>
                <a:cubicBezTo>
                  <a:pt x="183468" y="262533"/>
                  <a:pt x="180887" y="260933"/>
                  <a:pt x="177504" y="259867"/>
                </a:cubicBezTo>
                <a:cubicBezTo>
                  <a:pt x="174834" y="259156"/>
                  <a:pt x="170918" y="258801"/>
                  <a:pt x="165577" y="258801"/>
                </a:cubicBezTo>
                <a:close/>
                <a:moveTo>
                  <a:pt x="141812" y="238807"/>
                </a:moveTo>
                <a:lnTo>
                  <a:pt x="162907" y="238807"/>
                </a:lnTo>
                <a:cubicBezTo>
                  <a:pt x="169760" y="238807"/>
                  <a:pt x="176347" y="239163"/>
                  <a:pt x="182578" y="239874"/>
                </a:cubicBezTo>
                <a:cubicBezTo>
                  <a:pt x="192903" y="240940"/>
                  <a:pt x="200557" y="244050"/>
                  <a:pt x="205453" y="249026"/>
                </a:cubicBezTo>
                <a:cubicBezTo>
                  <a:pt x="210437" y="254002"/>
                  <a:pt x="212841" y="261111"/>
                  <a:pt x="212841" y="270353"/>
                </a:cubicBezTo>
                <a:cubicBezTo>
                  <a:pt x="212841" y="278172"/>
                  <a:pt x="211416" y="284393"/>
                  <a:pt x="208390" y="289102"/>
                </a:cubicBezTo>
                <a:cubicBezTo>
                  <a:pt x="205364" y="293723"/>
                  <a:pt x="200646" y="297188"/>
                  <a:pt x="194149" y="299321"/>
                </a:cubicBezTo>
                <a:cubicBezTo>
                  <a:pt x="201715" y="301187"/>
                  <a:pt x="207411" y="304386"/>
                  <a:pt x="211149" y="309185"/>
                </a:cubicBezTo>
                <a:cubicBezTo>
                  <a:pt x="214977" y="313894"/>
                  <a:pt x="216846" y="320559"/>
                  <a:pt x="216846" y="329089"/>
                </a:cubicBezTo>
                <a:cubicBezTo>
                  <a:pt x="216846" y="346150"/>
                  <a:pt x="210793" y="357080"/>
                  <a:pt x="198599" y="361879"/>
                </a:cubicBezTo>
                <a:cubicBezTo>
                  <a:pt x="191657" y="364633"/>
                  <a:pt x="179373" y="365966"/>
                  <a:pt x="161839" y="365966"/>
                </a:cubicBezTo>
                <a:lnTo>
                  <a:pt x="141812" y="365966"/>
                </a:lnTo>
                <a:cubicBezTo>
                  <a:pt x="135314" y="365966"/>
                  <a:pt x="130508" y="364456"/>
                  <a:pt x="127481" y="361523"/>
                </a:cubicBezTo>
                <a:cubicBezTo>
                  <a:pt x="124366" y="358502"/>
                  <a:pt x="122853" y="353615"/>
                  <a:pt x="122853" y="346861"/>
                </a:cubicBezTo>
                <a:lnTo>
                  <a:pt x="122853" y="258623"/>
                </a:lnTo>
                <a:cubicBezTo>
                  <a:pt x="122853" y="245472"/>
                  <a:pt x="129173" y="238807"/>
                  <a:pt x="141812" y="238807"/>
                </a:cubicBezTo>
                <a:close/>
                <a:moveTo>
                  <a:pt x="256934" y="238665"/>
                </a:moveTo>
                <a:lnTo>
                  <a:pt x="272867" y="238665"/>
                </a:lnTo>
                <a:cubicBezTo>
                  <a:pt x="275626" y="238665"/>
                  <a:pt x="276961" y="240354"/>
                  <a:pt x="276961" y="243730"/>
                </a:cubicBezTo>
                <a:lnTo>
                  <a:pt x="276961" y="320948"/>
                </a:lnTo>
                <a:cubicBezTo>
                  <a:pt x="276961" y="330456"/>
                  <a:pt x="278296" y="336943"/>
                  <a:pt x="280788" y="340408"/>
                </a:cubicBezTo>
                <a:cubicBezTo>
                  <a:pt x="284171" y="345206"/>
                  <a:pt x="290935" y="347606"/>
                  <a:pt x="301171" y="347606"/>
                </a:cubicBezTo>
                <a:cubicBezTo>
                  <a:pt x="312208" y="347606"/>
                  <a:pt x="319328" y="345384"/>
                  <a:pt x="322444" y="340764"/>
                </a:cubicBezTo>
                <a:cubicBezTo>
                  <a:pt x="325114" y="337120"/>
                  <a:pt x="326449" y="330634"/>
                  <a:pt x="326449" y="321392"/>
                </a:cubicBezTo>
                <a:lnTo>
                  <a:pt x="326449" y="243730"/>
                </a:lnTo>
                <a:cubicBezTo>
                  <a:pt x="326449" y="240354"/>
                  <a:pt x="328051" y="238665"/>
                  <a:pt x="331344" y="238665"/>
                </a:cubicBezTo>
                <a:lnTo>
                  <a:pt x="345942" y="238665"/>
                </a:lnTo>
                <a:cubicBezTo>
                  <a:pt x="348790" y="238665"/>
                  <a:pt x="350214" y="240354"/>
                  <a:pt x="350214" y="243730"/>
                </a:cubicBezTo>
                <a:lnTo>
                  <a:pt x="350214" y="315261"/>
                </a:lnTo>
                <a:cubicBezTo>
                  <a:pt x="350214" y="324858"/>
                  <a:pt x="349858" y="332233"/>
                  <a:pt x="349146" y="337565"/>
                </a:cubicBezTo>
                <a:cubicBezTo>
                  <a:pt x="348434" y="342807"/>
                  <a:pt x="347010" y="347339"/>
                  <a:pt x="344874" y="351071"/>
                </a:cubicBezTo>
                <a:cubicBezTo>
                  <a:pt x="337753" y="362712"/>
                  <a:pt x="322711" y="368576"/>
                  <a:pt x="299747" y="368576"/>
                </a:cubicBezTo>
                <a:cubicBezTo>
                  <a:pt x="276427" y="368576"/>
                  <a:pt x="261830" y="362267"/>
                  <a:pt x="256044" y="349827"/>
                </a:cubicBezTo>
                <a:cubicBezTo>
                  <a:pt x="253463" y="344051"/>
                  <a:pt x="252128" y="332677"/>
                  <a:pt x="252128" y="315617"/>
                </a:cubicBezTo>
                <a:lnTo>
                  <a:pt x="252128" y="243730"/>
                </a:lnTo>
                <a:cubicBezTo>
                  <a:pt x="252128" y="240354"/>
                  <a:pt x="253730" y="238665"/>
                  <a:pt x="256934" y="238665"/>
                </a:cubicBezTo>
                <a:close/>
                <a:moveTo>
                  <a:pt x="398350" y="238313"/>
                </a:moveTo>
                <a:cubicBezTo>
                  <a:pt x="401198" y="238313"/>
                  <a:pt x="403601" y="240002"/>
                  <a:pt x="405560" y="243378"/>
                </a:cubicBezTo>
                <a:cubicBezTo>
                  <a:pt x="417131" y="262482"/>
                  <a:pt x="425677" y="277321"/>
                  <a:pt x="431196" y="288073"/>
                </a:cubicBezTo>
                <a:cubicBezTo>
                  <a:pt x="435735" y="279276"/>
                  <a:pt x="444370" y="264526"/>
                  <a:pt x="457010" y="243734"/>
                </a:cubicBezTo>
                <a:cubicBezTo>
                  <a:pt x="459057" y="240090"/>
                  <a:pt x="461460" y="238313"/>
                  <a:pt x="464398" y="238313"/>
                </a:cubicBezTo>
                <a:cubicBezTo>
                  <a:pt x="474723" y="238313"/>
                  <a:pt x="480776" y="238580"/>
                  <a:pt x="482646" y="239202"/>
                </a:cubicBezTo>
                <a:cubicBezTo>
                  <a:pt x="484070" y="239824"/>
                  <a:pt x="484782" y="240801"/>
                  <a:pt x="484782" y="242312"/>
                </a:cubicBezTo>
                <a:cubicBezTo>
                  <a:pt x="484782" y="243556"/>
                  <a:pt x="484070" y="245511"/>
                  <a:pt x="482646" y="247999"/>
                </a:cubicBezTo>
                <a:lnTo>
                  <a:pt x="442945" y="312509"/>
                </a:lnTo>
                <a:lnTo>
                  <a:pt x="442945" y="360758"/>
                </a:lnTo>
                <a:cubicBezTo>
                  <a:pt x="442945" y="362446"/>
                  <a:pt x="442411" y="363779"/>
                  <a:pt x="441432" y="364757"/>
                </a:cubicBezTo>
                <a:cubicBezTo>
                  <a:pt x="440542" y="365734"/>
                  <a:pt x="439296" y="366178"/>
                  <a:pt x="437872" y="366178"/>
                </a:cubicBezTo>
                <a:lnTo>
                  <a:pt x="422739" y="366178"/>
                </a:lnTo>
                <a:cubicBezTo>
                  <a:pt x="419446" y="366178"/>
                  <a:pt x="417844" y="364401"/>
                  <a:pt x="417844" y="360758"/>
                </a:cubicBezTo>
                <a:lnTo>
                  <a:pt x="417844" y="313220"/>
                </a:lnTo>
                <a:lnTo>
                  <a:pt x="378143" y="248443"/>
                </a:lnTo>
                <a:cubicBezTo>
                  <a:pt x="376541" y="245777"/>
                  <a:pt x="375829" y="243822"/>
                  <a:pt x="375829" y="242490"/>
                </a:cubicBezTo>
                <a:cubicBezTo>
                  <a:pt x="375829" y="240890"/>
                  <a:pt x="376541" y="239735"/>
                  <a:pt x="378143" y="239024"/>
                </a:cubicBezTo>
                <a:cubicBezTo>
                  <a:pt x="379479" y="238580"/>
                  <a:pt x="386155" y="238313"/>
                  <a:pt x="398350" y="238313"/>
                </a:cubicBezTo>
                <a:close/>
                <a:moveTo>
                  <a:pt x="369334" y="59090"/>
                </a:moveTo>
                <a:cubicBezTo>
                  <a:pt x="456472" y="82378"/>
                  <a:pt x="525096" y="150908"/>
                  <a:pt x="548416" y="237927"/>
                </a:cubicBezTo>
                <a:cubicBezTo>
                  <a:pt x="550196" y="244682"/>
                  <a:pt x="546191" y="251615"/>
                  <a:pt x="539515" y="253482"/>
                </a:cubicBezTo>
                <a:cubicBezTo>
                  <a:pt x="538358" y="253748"/>
                  <a:pt x="537290" y="253837"/>
                  <a:pt x="536222" y="253837"/>
                </a:cubicBezTo>
                <a:cubicBezTo>
                  <a:pt x="530615" y="253837"/>
                  <a:pt x="525452" y="250193"/>
                  <a:pt x="523939" y="244504"/>
                </a:cubicBezTo>
                <a:cubicBezTo>
                  <a:pt x="502933" y="166197"/>
                  <a:pt x="441163" y="104510"/>
                  <a:pt x="362748" y="83533"/>
                </a:cubicBezTo>
                <a:cubicBezTo>
                  <a:pt x="355983" y="81756"/>
                  <a:pt x="351978" y="74823"/>
                  <a:pt x="353847" y="68067"/>
                </a:cubicBezTo>
                <a:cubicBezTo>
                  <a:pt x="355627" y="61312"/>
                  <a:pt x="362570" y="57312"/>
                  <a:pt x="369334" y="59090"/>
                </a:cubicBezTo>
                <a:close/>
                <a:moveTo>
                  <a:pt x="312198" y="50664"/>
                </a:moveTo>
                <a:cubicBezTo>
                  <a:pt x="315760" y="50753"/>
                  <a:pt x="319321" y="50930"/>
                  <a:pt x="322704" y="51197"/>
                </a:cubicBezTo>
                <a:cubicBezTo>
                  <a:pt x="329738" y="51730"/>
                  <a:pt x="334902" y="57773"/>
                  <a:pt x="334457" y="64794"/>
                </a:cubicBezTo>
                <a:cubicBezTo>
                  <a:pt x="333923" y="71371"/>
                  <a:pt x="328402" y="76436"/>
                  <a:pt x="321814" y="76436"/>
                </a:cubicBezTo>
                <a:cubicBezTo>
                  <a:pt x="321458" y="76436"/>
                  <a:pt x="321191" y="76436"/>
                  <a:pt x="320835" y="76436"/>
                </a:cubicBezTo>
                <a:cubicBezTo>
                  <a:pt x="317807" y="76170"/>
                  <a:pt x="314602" y="75992"/>
                  <a:pt x="311308" y="75903"/>
                </a:cubicBezTo>
                <a:cubicBezTo>
                  <a:pt x="304363" y="75636"/>
                  <a:pt x="298843" y="69771"/>
                  <a:pt x="299110" y="62839"/>
                </a:cubicBezTo>
                <a:cubicBezTo>
                  <a:pt x="299377" y="55818"/>
                  <a:pt x="305164" y="50397"/>
                  <a:pt x="312198" y="50664"/>
                </a:cubicBezTo>
                <a:close/>
                <a:moveTo>
                  <a:pt x="286168" y="25960"/>
                </a:moveTo>
                <a:cubicBezTo>
                  <a:pt x="267985" y="27177"/>
                  <a:pt x="249773" y="30183"/>
                  <a:pt x="231750" y="35004"/>
                </a:cubicBezTo>
                <a:cubicBezTo>
                  <a:pt x="159657" y="54291"/>
                  <a:pt x="99580" y="100241"/>
                  <a:pt x="62466" y="164321"/>
                </a:cubicBezTo>
                <a:cubicBezTo>
                  <a:pt x="25441" y="228402"/>
                  <a:pt x="15740" y="303326"/>
                  <a:pt x="35053" y="375316"/>
                </a:cubicBezTo>
                <a:cubicBezTo>
                  <a:pt x="54367" y="447307"/>
                  <a:pt x="100293" y="507299"/>
                  <a:pt x="164464" y="544361"/>
                </a:cubicBezTo>
                <a:cubicBezTo>
                  <a:pt x="245545" y="591022"/>
                  <a:pt x="346652" y="593333"/>
                  <a:pt x="430404" y="550849"/>
                </a:cubicBezTo>
                <a:lnTo>
                  <a:pt x="391777" y="406779"/>
                </a:lnTo>
                <a:cubicBezTo>
                  <a:pt x="390620" y="402424"/>
                  <a:pt x="391866" y="397713"/>
                  <a:pt x="395070" y="394514"/>
                </a:cubicBezTo>
                <a:cubicBezTo>
                  <a:pt x="398274" y="391314"/>
                  <a:pt x="402902" y="390070"/>
                  <a:pt x="407263" y="391225"/>
                </a:cubicBezTo>
                <a:lnTo>
                  <a:pt x="551893" y="429976"/>
                </a:lnTo>
                <a:cubicBezTo>
                  <a:pt x="618645" y="299415"/>
                  <a:pt x="571206" y="136325"/>
                  <a:pt x="443131" y="62468"/>
                </a:cubicBezTo>
                <a:cubicBezTo>
                  <a:pt x="395003" y="34738"/>
                  <a:pt x="340717" y="22306"/>
                  <a:pt x="286168" y="25960"/>
                </a:cubicBezTo>
                <a:close/>
                <a:moveTo>
                  <a:pt x="284576" y="682"/>
                </a:moveTo>
                <a:cubicBezTo>
                  <a:pt x="344044" y="-3313"/>
                  <a:pt x="403236" y="10252"/>
                  <a:pt x="455770" y="40514"/>
                </a:cubicBezTo>
                <a:cubicBezTo>
                  <a:pt x="525103" y="80510"/>
                  <a:pt x="575034" y="145213"/>
                  <a:pt x="596483" y="222803"/>
                </a:cubicBezTo>
                <a:cubicBezTo>
                  <a:pt x="617844" y="300304"/>
                  <a:pt x="608232" y="381360"/>
                  <a:pt x="569337" y="451040"/>
                </a:cubicBezTo>
                <a:cubicBezTo>
                  <a:pt x="568358" y="452728"/>
                  <a:pt x="567112" y="454151"/>
                  <a:pt x="565688" y="455128"/>
                </a:cubicBezTo>
                <a:lnTo>
                  <a:pt x="536851" y="484013"/>
                </a:lnTo>
                <a:lnTo>
                  <a:pt x="603782" y="550849"/>
                </a:lnTo>
                <a:cubicBezTo>
                  <a:pt x="608766" y="555826"/>
                  <a:pt x="608766" y="563825"/>
                  <a:pt x="603782" y="568714"/>
                </a:cubicBezTo>
                <a:lnTo>
                  <a:pt x="569515" y="603020"/>
                </a:lnTo>
                <a:cubicBezTo>
                  <a:pt x="567112" y="605331"/>
                  <a:pt x="563908" y="606664"/>
                  <a:pt x="560526" y="606664"/>
                </a:cubicBezTo>
                <a:cubicBezTo>
                  <a:pt x="557233" y="606664"/>
                  <a:pt x="553940" y="605331"/>
                  <a:pt x="551626" y="603020"/>
                </a:cubicBezTo>
                <a:lnTo>
                  <a:pt x="484607" y="536096"/>
                </a:lnTo>
                <a:lnTo>
                  <a:pt x="454257" y="566403"/>
                </a:lnTo>
                <a:cubicBezTo>
                  <a:pt x="453011" y="567647"/>
                  <a:pt x="451498" y="568625"/>
                  <a:pt x="449896" y="569247"/>
                </a:cubicBezTo>
                <a:cubicBezTo>
                  <a:pt x="441796" y="573691"/>
                  <a:pt x="433430" y="577690"/>
                  <a:pt x="424975" y="581423"/>
                </a:cubicBezTo>
                <a:lnTo>
                  <a:pt x="430404" y="581423"/>
                </a:lnTo>
                <a:cubicBezTo>
                  <a:pt x="437435" y="581423"/>
                  <a:pt x="443131" y="587022"/>
                  <a:pt x="443131" y="594044"/>
                </a:cubicBezTo>
                <a:cubicBezTo>
                  <a:pt x="443131" y="600976"/>
                  <a:pt x="437435" y="606664"/>
                  <a:pt x="430404" y="606664"/>
                </a:cubicBezTo>
                <a:lnTo>
                  <a:pt x="303130" y="606664"/>
                </a:lnTo>
                <a:cubicBezTo>
                  <a:pt x="303130" y="606664"/>
                  <a:pt x="303041" y="606664"/>
                  <a:pt x="303041" y="606664"/>
                </a:cubicBezTo>
                <a:lnTo>
                  <a:pt x="302952" y="606664"/>
                </a:lnTo>
                <a:cubicBezTo>
                  <a:pt x="302863" y="606664"/>
                  <a:pt x="302863" y="606664"/>
                  <a:pt x="302774" y="606664"/>
                </a:cubicBezTo>
                <a:lnTo>
                  <a:pt x="177191" y="606664"/>
                </a:lnTo>
                <a:cubicBezTo>
                  <a:pt x="170160" y="606664"/>
                  <a:pt x="164464" y="600976"/>
                  <a:pt x="164464" y="594044"/>
                </a:cubicBezTo>
                <a:cubicBezTo>
                  <a:pt x="164464" y="587022"/>
                  <a:pt x="170160" y="581423"/>
                  <a:pt x="177191" y="581423"/>
                </a:cubicBezTo>
                <a:lnTo>
                  <a:pt x="181819" y="581423"/>
                </a:lnTo>
                <a:cubicBezTo>
                  <a:pt x="171584" y="576890"/>
                  <a:pt x="161526" y="571824"/>
                  <a:pt x="151825" y="566225"/>
                </a:cubicBezTo>
                <a:cubicBezTo>
                  <a:pt x="81780" y="525875"/>
                  <a:pt x="31582" y="460372"/>
                  <a:pt x="10578" y="381893"/>
                </a:cubicBezTo>
                <a:cubicBezTo>
                  <a:pt x="-10516" y="303326"/>
                  <a:pt x="164" y="221558"/>
                  <a:pt x="40572" y="151612"/>
                </a:cubicBezTo>
                <a:cubicBezTo>
                  <a:pt x="80979" y="81754"/>
                  <a:pt x="146574" y="31627"/>
                  <a:pt x="225252" y="10563"/>
                </a:cubicBezTo>
                <a:cubicBezTo>
                  <a:pt x="244900" y="5297"/>
                  <a:pt x="264753" y="2014"/>
                  <a:pt x="284576" y="6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time-is-money_319449">
            <a:extLst>
              <a:ext uri="{FF2B5EF4-FFF2-40B4-BE49-F238E27FC236}">
                <a16:creationId xmlns:a16="http://schemas.microsoft.com/office/drawing/2014/main" id="{571A1B8F-C038-0241-A058-710B005675D2}"/>
              </a:ext>
            </a:extLst>
          </p:cNvPr>
          <p:cNvSpPr>
            <a:spLocks noChangeAspect="1"/>
          </p:cNvSpPr>
          <p:nvPr/>
        </p:nvSpPr>
        <p:spPr>
          <a:xfrm>
            <a:off x="5633872" y="1697035"/>
            <a:ext cx="877210" cy="875886"/>
          </a:xfrm>
          <a:custGeom>
            <a:avLst/>
            <a:gdLst>
              <a:gd name="connsiteX0" fmla="*/ 506334 w 607638"/>
              <a:gd name="connsiteY0" fmla="*/ 455027 h 606722"/>
              <a:gd name="connsiteX1" fmla="*/ 506334 w 607638"/>
              <a:gd name="connsiteY1" fmla="*/ 505592 h 606722"/>
              <a:gd name="connsiteX2" fmla="*/ 531616 w 607638"/>
              <a:gd name="connsiteY2" fmla="*/ 505592 h 606722"/>
              <a:gd name="connsiteX3" fmla="*/ 556986 w 607638"/>
              <a:gd name="connsiteY3" fmla="*/ 480265 h 606722"/>
              <a:gd name="connsiteX4" fmla="*/ 531616 w 607638"/>
              <a:gd name="connsiteY4" fmla="*/ 455027 h 606722"/>
              <a:gd name="connsiteX5" fmla="*/ 430401 w 607638"/>
              <a:gd name="connsiteY5" fmla="*/ 353896 h 606722"/>
              <a:gd name="connsiteX6" fmla="*/ 405031 w 607638"/>
              <a:gd name="connsiteY6" fmla="*/ 379223 h 606722"/>
              <a:gd name="connsiteX7" fmla="*/ 430401 w 607638"/>
              <a:gd name="connsiteY7" fmla="*/ 404461 h 606722"/>
              <a:gd name="connsiteX8" fmla="*/ 455683 w 607638"/>
              <a:gd name="connsiteY8" fmla="*/ 404461 h 606722"/>
              <a:gd name="connsiteX9" fmla="*/ 455683 w 607638"/>
              <a:gd name="connsiteY9" fmla="*/ 353896 h 606722"/>
              <a:gd name="connsiteX10" fmla="*/ 480964 w 607638"/>
              <a:gd name="connsiteY10" fmla="*/ 252766 h 606722"/>
              <a:gd name="connsiteX11" fmla="*/ 506334 w 607638"/>
              <a:gd name="connsiteY11" fmla="*/ 278093 h 606722"/>
              <a:gd name="connsiteX12" fmla="*/ 506334 w 607638"/>
              <a:gd name="connsiteY12" fmla="*/ 303331 h 606722"/>
              <a:gd name="connsiteX13" fmla="*/ 556986 w 607638"/>
              <a:gd name="connsiteY13" fmla="*/ 303331 h 606722"/>
              <a:gd name="connsiteX14" fmla="*/ 582268 w 607638"/>
              <a:gd name="connsiteY14" fmla="*/ 328658 h 606722"/>
              <a:gd name="connsiteX15" fmla="*/ 556986 w 607638"/>
              <a:gd name="connsiteY15" fmla="*/ 353896 h 606722"/>
              <a:gd name="connsiteX16" fmla="*/ 506334 w 607638"/>
              <a:gd name="connsiteY16" fmla="*/ 353896 h 606722"/>
              <a:gd name="connsiteX17" fmla="*/ 506334 w 607638"/>
              <a:gd name="connsiteY17" fmla="*/ 404461 h 606722"/>
              <a:gd name="connsiteX18" fmla="*/ 531616 w 607638"/>
              <a:gd name="connsiteY18" fmla="*/ 404461 h 606722"/>
              <a:gd name="connsiteX19" fmla="*/ 607638 w 607638"/>
              <a:gd name="connsiteY19" fmla="*/ 480265 h 606722"/>
              <a:gd name="connsiteX20" fmla="*/ 531616 w 607638"/>
              <a:gd name="connsiteY20" fmla="*/ 556157 h 606722"/>
              <a:gd name="connsiteX21" fmla="*/ 506334 w 607638"/>
              <a:gd name="connsiteY21" fmla="*/ 556157 h 606722"/>
              <a:gd name="connsiteX22" fmla="*/ 506334 w 607638"/>
              <a:gd name="connsiteY22" fmla="*/ 581395 h 606722"/>
              <a:gd name="connsiteX23" fmla="*/ 480964 w 607638"/>
              <a:gd name="connsiteY23" fmla="*/ 606722 h 606722"/>
              <a:gd name="connsiteX24" fmla="*/ 455683 w 607638"/>
              <a:gd name="connsiteY24" fmla="*/ 581395 h 606722"/>
              <a:gd name="connsiteX25" fmla="*/ 455683 w 607638"/>
              <a:gd name="connsiteY25" fmla="*/ 556157 h 606722"/>
              <a:gd name="connsiteX26" fmla="*/ 405031 w 607638"/>
              <a:gd name="connsiteY26" fmla="*/ 556157 h 606722"/>
              <a:gd name="connsiteX27" fmla="*/ 379749 w 607638"/>
              <a:gd name="connsiteY27" fmla="*/ 530830 h 606722"/>
              <a:gd name="connsiteX28" fmla="*/ 405031 w 607638"/>
              <a:gd name="connsiteY28" fmla="*/ 505592 h 606722"/>
              <a:gd name="connsiteX29" fmla="*/ 455683 w 607638"/>
              <a:gd name="connsiteY29" fmla="*/ 505592 h 606722"/>
              <a:gd name="connsiteX30" fmla="*/ 455683 w 607638"/>
              <a:gd name="connsiteY30" fmla="*/ 455027 h 606722"/>
              <a:gd name="connsiteX31" fmla="*/ 430401 w 607638"/>
              <a:gd name="connsiteY31" fmla="*/ 455027 h 606722"/>
              <a:gd name="connsiteX32" fmla="*/ 354379 w 607638"/>
              <a:gd name="connsiteY32" fmla="*/ 379223 h 606722"/>
              <a:gd name="connsiteX33" fmla="*/ 430401 w 607638"/>
              <a:gd name="connsiteY33" fmla="*/ 303331 h 606722"/>
              <a:gd name="connsiteX34" fmla="*/ 455683 w 607638"/>
              <a:gd name="connsiteY34" fmla="*/ 303331 h 606722"/>
              <a:gd name="connsiteX35" fmla="*/ 455683 w 607638"/>
              <a:gd name="connsiteY35" fmla="*/ 278093 h 606722"/>
              <a:gd name="connsiteX36" fmla="*/ 480964 w 607638"/>
              <a:gd name="connsiteY36" fmla="*/ 252766 h 606722"/>
              <a:gd name="connsiteX37" fmla="*/ 303759 w 607638"/>
              <a:gd name="connsiteY37" fmla="*/ 151716 h 606722"/>
              <a:gd name="connsiteX38" fmla="*/ 329117 w 607638"/>
              <a:gd name="connsiteY38" fmla="*/ 176950 h 606722"/>
              <a:gd name="connsiteX39" fmla="*/ 329117 w 607638"/>
              <a:gd name="connsiteY39" fmla="*/ 303301 h 606722"/>
              <a:gd name="connsiteX40" fmla="*/ 303759 w 607638"/>
              <a:gd name="connsiteY40" fmla="*/ 328624 h 606722"/>
              <a:gd name="connsiteX41" fmla="*/ 227862 w 607638"/>
              <a:gd name="connsiteY41" fmla="*/ 328624 h 606722"/>
              <a:gd name="connsiteX42" fmla="*/ 202593 w 607638"/>
              <a:gd name="connsiteY42" fmla="*/ 303301 h 606722"/>
              <a:gd name="connsiteX43" fmla="*/ 227862 w 607638"/>
              <a:gd name="connsiteY43" fmla="*/ 278066 h 606722"/>
              <a:gd name="connsiteX44" fmla="*/ 278490 w 607638"/>
              <a:gd name="connsiteY44" fmla="*/ 278066 h 606722"/>
              <a:gd name="connsiteX45" fmla="*/ 278490 w 607638"/>
              <a:gd name="connsiteY45" fmla="*/ 176950 h 606722"/>
              <a:gd name="connsiteX46" fmla="*/ 303759 w 607638"/>
              <a:gd name="connsiteY46" fmla="*/ 151716 h 606722"/>
              <a:gd name="connsiteX47" fmla="*/ 303762 w 607638"/>
              <a:gd name="connsiteY47" fmla="*/ 0 h 606722"/>
              <a:gd name="connsiteX48" fmla="*/ 606634 w 607638"/>
              <a:gd name="connsiteY48" fmla="*/ 220667 h 606722"/>
              <a:gd name="connsiteX49" fmla="*/ 589190 w 607638"/>
              <a:gd name="connsiteY49" fmla="*/ 251860 h 606722"/>
              <a:gd name="connsiteX50" fmla="*/ 557950 w 607638"/>
              <a:gd name="connsiteY50" fmla="*/ 234353 h 606722"/>
              <a:gd name="connsiteX51" fmla="*/ 303762 w 607638"/>
              <a:gd name="connsiteY51" fmla="*/ 50568 h 606722"/>
              <a:gd name="connsiteX52" fmla="*/ 50642 w 607638"/>
              <a:gd name="connsiteY52" fmla="*/ 303317 h 606722"/>
              <a:gd name="connsiteX53" fmla="*/ 303762 w 607638"/>
              <a:gd name="connsiteY53" fmla="*/ 556154 h 606722"/>
              <a:gd name="connsiteX54" fmla="*/ 329127 w 607638"/>
              <a:gd name="connsiteY54" fmla="*/ 581394 h 606722"/>
              <a:gd name="connsiteX55" fmla="*/ 303762 w 607638"/>
              <a:gd name="connsiteY55" fmla="*/ 606722 h 606722"/>
              <a:gd name="connsiteX56" fmla="*/ 0 w 607638"/>
              <a:gd name="connsiteY56" fmla="*/ 303317 h 606722"/>
              <a:gd name="connsiteX57" fmla="*/ 303762 w 607638"/>
              <a:gd name="connsiteY57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607638" h="606722">
                <a:moveTo>
                  <a:pt x="506334" y="455027"/>
                </a:moveTo>
                <a:lnTo>
                  <a:pt x="506334" y="505592"/>
                </a:lnTo>
                <a:lnTo>
                  <a:pt x="531616" y="505592"/>
                </a:lnTo>
                <a:cubicBezTo>
                  <a:pt x="545681" y="505592"/>
                  <a:pt x="556986" y="494306"/>
                  <a:pt x="556986" y="480265"/>
                </a:cubicBezTo>
                <a:cubicBezTo>
                  <a:pt x="556986" y="466313"/>
                  <a:pt x="545681" y="455027"/>
                  <a:pt x="531616" y="455027"/>
                </a:cubicBezTo>
                <a:close/>
                <a:moveTo>
                  <a:pt x="430401" y="353896"/>
                </a:moveTo>
                <a:cubicBezTo>
                  <a:pt x="416336" y="353896"/>
                  <a:pt x="405031" y="365182"/>
                  <a:pt x="405031" y="379223"/>
                </a:cubicBezTo>
                <a:cubicBezTo>
                  <a:pt x="405031" y="393175"/>
                  <a:pt x="416336" y="404461"/>
                  <a:pt x="430401" y="404461"/>
                </a:cubicBezTo>
                <a:lnTo>
                  <a:pt x="455683" y="404461"/>
                </a:lnTo>
                <a:lnTo>
                  <a:pt x="455683" y="353896"/>
                </a:lnTo>
                <a:close/>
                <a:moveTo>
                  <a:pt x="480964" y="252766"/>
                </a:moveTo>
                <a:cubicBezTo>
                  <a:pt x="495029" y="252766"/>
                  <a:pt x="506334" y="264141"/>
                  <a:pt x="506334" y="278093"/>
                </a:cubicBezTo>
                <a:lnTo>
                  <a:pt x="506334" y="303331"/>
                </a:lnTo>
                <a:lnTo>
                  <a:pt x="556986" y="303331"/>
                </a:lnTo>
                <a:cubicBezTo>
                  <a:pt x="570962" y="303331"/>
                  <a:pt x="582268" y="314706"/>
                  <a:pt x="582268" y="328658"/>
                </a:cubicBezTo>
                <a:cubicBezTo>
                  <a:pt x="582268" y="342610"/>
                  <a:pt x="570962" y="353896"/>
                  <a:pt x="556986" y="353896"/>
                </a:cubicBezTo>
                <a:lnTo>
                  <a:pt x="506334" y="353896"/>
                </a:lnTo>
                <a:lnTo>
                  <a:pt x="506334" y="404461"/>
                </a:lnTo>
                <a:lnTo>
                  <a:pt x="531616" y="404461"/>
                </a:lnTo>
                <a:cubicBezTo>
                  <a:pt x="573633" y="404461"/>
                  <a:pt x="607638" y="438409"/>
                  <a:pt x="607638" y="480265"/>
                </a:cubicBezTo>
                <a:cubicBezTo>
                  <a:pt x="607638" y="522210"/>
                  <a:pt x="573633" y="556157"/>
                  <a:pt x="531616" y="556157"/>
                </a:cubicBezTo>
                <a:lnTo>
                  <a:pt x="506334" y="556157"/>
                </a:lnTo>
                <a:lnTo>
                  <a:pt x="506334" y="581395"/>
                </a:lnTo>
                <a:cubicBezTo>
                  <a:pt x="506334" y="595347"/>
                  <a:pt x="495029" y="606722"/>
                  <a:pt x="480964" y="606722"/>
                </a:cubicBezTo>
                <a:cubicBezTo>
                  <a:pt x="466988" y="606722"/>
                  <a:pt x="455683" y="595347"/>
                  <a:pt x="455683" y="581395"/>
                </a:cubicBezTo>
                <a:lnTo>
                  <a:pt x="455683" y="556157"/>
                </a:lnTo>
                <a:lnTo>
                  <a:pt x="405031" y="556157"/>
                </a:lnTo>
                <a:cubicBezTo>
                  <a:pt x="391055" y="556157"/>
                  <a:pt x="379749" y="544782"/>
                  <a:pt x="379749" y="530830"/>
                </a:cubicBezTo>
                <a:cubicBezTo>
                  <a:pt x="379749" y="516878"/>
                  <a:pt x="391055" y="505592"/>
                  <a:pt x="405031" y="505592"/>
                </a:cubicBezTo>
                <a:lnTo>
                  <a:pt x="455683" y="505592"/>
                </a:lnTo>
                <a:lnTo>
                  <a:pt x="455683" y="455027"/>
                </a:lnTo>
                <a:lnTo>
                  <a:pt x="430401" y="455027"/>
                </a:lnTo>
                <a:cubicBezTo>
                  <a:pt x="388384" y="455027"/>
                  <a:pt x="354379" y="421079"/>
                  <a:pt x="354379" y="379223"/>
                </a:cubicBezTo>
                <a:cubicBezTo>
                  <a:pt x="354379" y="337278"/>
                  <a:pt x="388384" y="303331"/>
                  <a:pt x="430401" y="303331"/>
                </a:cubicBezTo>
                <a:lnTo>
                  <a:pt x="455683" y="303331"/>
                </a:lnTo>
                <a:lnTo>
                  <a:pt x="455683" y="278093"/>
                </a:lnTo>
                <a:cubicBezTo>
                  <a:pt x="455683" y="264141"/>
                  <a:pt x="466988" y="252766"/>
                  <a:pt x="480964" y="252766"/>
                </a:cubicBezTo>
                <a:close/>
                <a:moveTo>
                  <a:pt x="303759" y="151716"/>
                </a:moveTo>
                <a:cubicBezTo>
                  <a:pt x="317728" y="151716"/>
                  <a:pt x="329117" y="163000"/>
                  <a:pt x="329117" y="176950"/>
                </a:cubicBezTo>
                <a:lnTo>
                  <a:pt x="329117" y="303301"/>
                </a:lnTo>
                <a:cubicBezTo>
                  <a:pt x="329117" y="317251"/>
                  <a:pt x="317728" y="328624"/>
                  <a:pt x="303759" y="328624"/>
                </a:cubicBezTo>
                <a:lnTo>
                  <a:pt x="227862" y="328624"/>
                </a:lnTo>
                <a:cubicBezTo>
                  <a:pt x="213893" y="328624"/>
                  <a:pt x="202593" y="317251"/>
                  <a:pt x="202593" y="303301"/>
                </a:cubicBezTo>
                <a:cubicBezTo>
                  <a:pt x="202593" y="289351"/>
                  <a:pt x="213893" y="278066"/>
                  <a:pt x="227862" y="278066"/>
                </a:cubicBezTo>
                <a:lnTo>
                  <a:pt x="278490" y="278066"/>
                </a:lnTo>
                <a:lnTo>
                  <a:pt x="278490" y="176950"/>
                </a:lnTo>
                <a:cubicBezTo>
                  <a:pt x="278490" y="163000"/>
                  <a:pt x="289790" y="151716"/>
                  <a:pt x="303759" y="151716"/>
                </a:cubicBezTo>
                <a:close/>
                <a:moveTo>
                  <a:pt x="303762" y="0"/>
                </a:moveTo>
                <a:cubicBezTo>
                  <a:pt x="442426" y="0"/>
                  <a:pt x="570410" y="92870"/>
                  <a:pt x="606634" y="220667"/>
                </a:cubicBezTo>
                <a:cubicBezTo>
                  <a:pt x="610461" y="234086"/>
                  <a:pt x="602629" y="248039"/>
                  <a:pt x="589190" y="251860"/>
                </a:cubicBezTo>
                <a:cubicBezTo>
                  <a:pt x="575661" y="255593"/>
                  <a:pt x="561688" y="247861"/>
                  <a:pt x="557950" y="234353"/>
                </a:cubicBezTo>
                <a:cubicBezTo>
                  <a:pt x="527957" y="128774"/>
                  <a:pt x="420176" y="50568"/>
                  <a:pt x="303762" y="50568"/>
                </a:cubicBezTo>
                <a:cubicBezTo>
                  <a:pt x="163941" y="50568"/>
                  <a:pt x="50642" y="163700"/>
                  <a:pt x="50642" y="303317"/>
                </a:cubicBezTo>
                <a:cubicBezTo>
                  <a:pt x="50642" y="442933"/>
                  <a:pt x="163941" y="556154"/>
                  <a:pt x="303762" y="556154"/>
                </a:cubicBezTo>
                <a:cubicBezTo>
                  <a:pt x="317735" y="556154"/>
                  <a:pt x="329127" y="567441"/>
                  <a:pt x="329127" y="581394"/>
                </a:cubicBezTo>
                <a:cubicBezTo>
                  <a:pt x="329127" y="595347"/>
                  <a:pt x="317735" y="606722"/>
                  <a:pt x="303762" y="606722"/>
                </a:cubicBezTo>
                <a:cubicBezTo>
                  <a:pt x="135994" y="606722"/>
                  <a:pt x="0" y="470838"/>
                  <a:pt x="0" y="303317"/>
                </a:cubicBezTo>
                <a:cubicBezTo>
                  <a:pt x="0" y="135795"/>
                  <a:pt x="135994" y="0"/>
                  <a:pt x="3037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827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2" name="Google Shape;172;p30"/>
          <p:cNvPicPr preferRelativeResize="0"/>
          <p:nvPr/>
        </p:nvPicPr>
        <p:blipFill rotWithShape="1">
          <a:blip r:embed="rId3">
            <a:alphaModFix amt="70000"/>
          </a:blip>
          <a:srcRect t="8666" r="-1" b="12640"/>
          <a:stretch/>
        </p:blipFill>
        <p:spPr>
          <a:xfrm>
            <a:off x="21" y="11"/>
            <a:ext cx="12188932" cy="6857988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0"/>
          <p:cNvSpPr txBox="1">
            <a:spLocks noGrp="1"/>
          </p:cNvSpPr>
          <p:nvPr>
            <p:ph type="ctrTitle"/>
          </p:nvPr>
        </p:nvSpPr>
        <p:spPr>
          <a:xfrm>
            <a:off x="1009648" y="751738"/>
            <a:ext cx="6137772" cy="170770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b" anchorCtr="0">
            <a:noAutofit/>
          </a:bodyPr>
          <a:lstStyle/>
          <a:p>
            <a:pPr algn="ctr">
              <a:spcBef>
                <a:spcPts val="0"/>
              </a:spcBef>
              <a:buClr>
                <a:schemeClr val="lt1"/>
              </a:buClr>
              <a:buSzPts val="6500"/>
            </a:pPr>
            <a:r>
              <a:rPr lang="en" sz="8666" dirty="0">
                <a:solidFill>
                  <a:schemeClr val="bg1"/>
                </a:solidFill>
              </a:rPr>
              <a:t>Interviews</a:t>
            </a:r>
            <a:endParaRPr sz="1467" dirty="0">
              <a:solidFill>
                <a:schemeClr val="bg1"/>
              </a:solidFill>
            </a:endParaRPr>
          </a:p>
        </p:txBody>
      </p:sp>
      <p:sp>
        <p:nvSpPr>
          <p:cNvPr id="174" name="Google Shape;174;p30"/>
          <p:cNvSpPr/>
          <p:nvPr/>
        </p:nvSpPr>
        <p:spPr>
          <a:xfrm>
            <a:off x="3974206" y="4419423"/>
            <a:ext cx="4243589" cy="27432"/>
          </a:xfrm>
          <a:custGeom>
            <a:avLst/>
            <a:gdLst/>
            <a:ahLst/>
            <a:cxnLst/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lt1"/>
          </a:solidFill>
          <a:ln w="381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30"/>
          <p:cNvSpPr/>
          <p:nvPr/>
        </p:nvSpPr>
        <p:spPr>
          <a:xfrm rot="10800000" flipH="1">
            <a:off x="838200" y="720954"/>
            <a:ext cx="10515600" cy="5416093"/>
          </a:xfrm>
          <a:custGeom>
            <a:avLst/>
            <a:gdLst/>
            <a:ahLst/>
            <a:cxnLst/>
            <a:rect l="l" t="t" r="r" b="b"/>
            <a:pathLst>
              <a:path w="10515600" h="5416094" extrusionOk="0">
                <a:moveTo>
                  <a:pt x="0" y="902700"/>
                </a:moveTo>
                <a:cubicBezTo>
                  <a:pt x="-57306" y="368805"/>
                  <a:pt x="305054" y="37193"/>
                  <a:pt x="902700" y="0"/>
                </a:cubicBezTo>
                <a:cubicBezTo>
                  <a:pt x="1280419" y="-35006"/>
                  <a:pt x="1407743" y="-35339"/>
                  <a:pt x="1746919" y="0"/>
                </a:cubicBezTo>
                <a:cubicBezTo>
                  <a:pt x="2086095" y="35339"/>
                  <a:pt x="2146539" y="-12333"/>
                  <a:pt x="2329833" y="0"/>
                </a:cubicBezTo>
                <a:cubicBezTo>
                  <a:pt x="2513127" y="12333"/>
                  <a:pt x="2706706" y="12952"/>
                  <a:pt x="2825644" y="0"/>
                </a:cubicBezTo>
                <a:cubicBezTo>
                  <a:pt x="2944582" y="-12952"/>
                  <a:pt x="3420817" y="-27100"/>
                  <a:pt x="3582762" y="0"/>
                </a:cubicBezTo>
                <a:cubicBezTo>
                  <a:pt x="3744707" y="27100"/>
                  <a:pt x="4023584" y="-9167"/>
                  <a:pt x="4165675" y="0"/>
                </a:cubicBezTo>
                <a:cubicBezTo>
                  <a:pt x="4307766" y="9167"/>
                  <a:pt x="4770188" y="27031"/>
                  <a:pt x="5009894" y="0"/>
                </a:cubicBezTo>
                <a:cubicBezTo>
                  <a:pt x="5249600" y="-27031"/>
                  <a:pt x="5349881" y="-194"/>
                  <a:pt x="5505706" y="0"/>
                </a:cubicBezTo>
                <a:cubicBezTo>
                  <a:pt x="5661531" y="194"/>
                  <a:pt x="6129254" y="-29363"/>
                  <a:pt x="6349925" y="0"/>
                </a:cubicBezTo>
                <a:cubicBezTo>
                  <a:pt x="6570596" y="29363"/>
                  <a:pt x="6581199" y="-14617"/>
                  <a:pt x="6758634" y="0"/>
                </a:cubicBezTo>
                <a:cubicBezTo>
                  <a:pt x="6936069" y="14617"/>
                  <a:pt x="7246491" y="25675"/>
                  <a:pt x="7428650" y="0"/>
                </a:cubicBezTo>
                <a:cubicBezTo>
                  <a:pt x="7610809" y="-25675"/>
                  <a:pt x="7825190" y="-17078"/>
                  <a:pt x="8098665" y="0"/>
                </a:cubicBezTo>
                <a:cubicBezTo>
                  <a:pt x="8372141" y="17078"/>
                  <a:pt x="8559625" y="-21568"/>
                  <a:pt x="8681579" y="0"/>
                </a:cubicBezTo>
                <a:cubicBezTo>
                  <a:pt x="8803533" y="21568"/>
                  <a:pt x="9307226" y="-46066"/>
                  <a:pt x="9612900" y="0"/>
                </a:cubicBezTo>
                <a:cubicBezTo>
                  <a:pt x="10119954" y="-10560"/>
                  <a:pt x="10418674" y="366684"/>
                  <a:pt x="10515600" y="902700"/>
                </a:cubicBezTo>
                <a:cubicBezTo>
                  <a:pt x="10494548" y="1140809"/>
                  <a:pt x="10524881" y="1252168"/>
                  <a:pt x="10515600" y="1504482"/>
                </a:cubicBezTo>
                <a:cubicBezTo>
                  <a:pt x="10506319" y="1756796"/>
                  <a:pt x="10494309" y="1995078"/>
                  <a:pt x="10515600" y="2178479"/>
                </a:cubicBezTo>
                <a:cubicBezTo>
                  <a:pt x="10536891" y="2361880"/>
                  <a:pt x="10522845" y="2487483"/>
                  <a:pt x="10515600" y="2780261"/>
                </a:cubicBezTo>
                <a:cubicBezTo>
                  <a:pt x="10508355" y="3073039"/>
                  <a:pt x="10533694" y="3138252"/>
                  <a:pt x="10515600" y="3273722"/>
                </a:cubicBezTo>
                <a:cubicBezTo>
                  <a:pt x="10497506" y="3409192"/>
                  <a:pt x="10514952" y="3569910"/>
                  <a:pt x="10515600" y="3803291"/>
                </a:cubicBezTo>
                <a:cubicBezTo>
                  <a:pt x="10516248" y="4036672"/>
                  <a:pt x="10499126" y="4317688"/>
                  <a:pt x="10515600" y="4513394"/>
                </a:cubicBezTo>
                <a:cubicBezTo>
                  <a:pt x="10585499" y="4997151"/>
                  <a:pt x="10115437" y="5453981"/>
                  <a:pt x="9612900" y="5416094"/>
                </a:cubicBezTo>
                <a:cubicBezTo>
                  <a:pt x="9473271" y="5418358"/>
                  <a:pt x="9316384" y="5423764"/>
                  <a:pt x="9117089" y="5416094"/>
                </a:cubicBezTo>
                <a:cubicBezTo>
                  <a:pt x="8917794" y="5408424"/>
                  <a:pt x="8902141" y="5433256"/>
                  <a:pt x="8708379" y="5416094"/>
                </a:cubicBezTo>
                <a:cubicBezTo>
                  <a:pt x="8514617" y="5398933"/>
                  <a:pt x="8454700" y="5422387"/>
                  <a:pt x="8299670" y="5416094"/>
                </a:cubicBezTo>
                <a:cubicBezTo>
                  <a:pt x="8144640" y="5409801"/>
                  <a:pt x="7907022" y="5398388"/>
                  <a:pt x="7629654" y="5416094"/>
                </a:cubicBezTo>
                <a:cubicBezTo>
                  <a:pt x="7352286" y="5433800"/>
                  <a:pt x="7244777" y="5409877"/>
                  <a:pt x="7133843" y="5416094"/>
                </a:cubicBezTo>
                <a:cubicBezTo>
                  <a:pt x="7022909" y="5422311"/>
                  <a:pt x="6748865" y="5379753"/>
                  <a:pt x="6376726" y="5416094"/>
                </a:cubicBezTo>
                <a:cubicBezTo>
                  <a:pt x="6004587" y="5452435"/>
                  <a:pt x="5991442" y="5438860"/>
                  <a:pt x="5880914" y="5416094"/>
                </a:cubicBezTo>
                <a:cubicBezTo>
                  <a:pt x="5770386" y="5393328"/>
                  <a:pt x="5294303" y="5440618"/>
                  <a:pt x="5123797" y="5416094"/>
                </a:cubicBezTo>
                <a:cubicBezTo>
                  <a:pt x="4953291" y="5391570"/>
                  <a:pt x="4828705" y="5430421"/>
                  <a:pt x="4715088" y="5416094"/>
                </a:cubicBezTo>
                <a:cubicBezTo>
                  <a:pt x="4601471" y="5401767"/>
                  <a:pt x="4227806" y="5381491"/>
                  <a:pt x="3957970" y="5416094"/>
                </a:cubicBezTo>
                <a:cubicBezTo>
                  <a:pt x="3688134" y="5450697"/>
                  <a:pt x="3670638" y="5425309"/>
                  <a:pt x="3462159" y="5416094"/>
                </a:cubicBezTo>
                <a:cubicBezTo>
                  <a:pt x="3253680" y="5406879"/>
                  <a:pt x="3167443" y="5432031"/>
                  <a:pt x="3053449" y="5416094"/>
                </a:cubicBezTo>
                <a:cubicBezTo>
                  <a:pt x="2939455" y="5400158"/>
                  <a:pt x="2701485" y="5433995"/>
                  <a:pt x="2557638" y="5416094"/>
                </a:cubicBezTo>
                <a:cubicBezTo>
                  <a:pt x="2413791" y="5398193"/>
                  <a:pt x="2168647" y="5424510"/>
                  <a:pt x="1800521" y="5416094"/>
                </a:cubicBezTo>
                <a:cubicBezTo>
                  <a:pt x="1432395" y="5407678"/>
                  <a:pt x="1261364" y="5454497"/>
                  <a:pt x="902700" y="5416094"/>
                </a:cubicBezTo>
                <a:cubicBezTo>
                  <a:pt x="519468" y="5419760"/>
                  <a:pt x="63003" y="5077223"/>
                  <a:pt x="0" y="4513394"/>
                </a:cubicBezTo>
                <a:cubicBezTo>
                  <a:pt x="-20265" y="4243495"/>
                  <a:pt x="27650" y="4053844"/>
                  <a:pt x="0" y="3911612"/>
                </a:cubicBezTo>
                <a:cubicBezTo>
                  <a:pt x="-27650" y="3769380"/>
                  <a:pt x="24988" y="3469350"/>
                  <a:pt x="0" y="3309829"/>
                </a:cubicBezTo>
                <a:cubicBezTo>
                  <a:pt x="-24988" y="3150308"/>
                  <a:pt x="-16973" y="2933511"/>
                  <a:pt x="0" y="2780261"/>
                </a:cubicBezTo>
                <a:cubicBezTo>
                  <a:pt x="16973" y="2627011"/>
                  <a:pt x="-11552" y="2315258"/>
                  <a:pt x="0" y="2106265"/>
                </a:cubicBezTo>
                <a:cubicBezTo>
                  <a:pt x="11552" y="1897272"/>
                  <a:pt x="-9167" y="1726905"/>
                  <a:pt x="0" y="1504482"/>
                </a:cubicBezTo>
                <a:cubicBezTo>
                  <a:pt x="9167" y="1282059"/>
                  <a:pt x="10972" y="1160784"/>
                  <a:pt x="0" y="902700"/>
                </a:cubicBezTo>
                <a:close/>
              </a:path>
            </a:pathLst>
          </a:custGeom>
          <a:noFill/>
          <a:ln w="60325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30"/>
          <p:cNvSpPr/>
          <p:nvPr/>
        </p:nvSpPr>
        <p:spPr>
          <a:xfrm>
            <a:off x="1009633" y="2964933"/>
            <a:ext cx="2359600" cy="2352000"/>
          </a:xfrm>
          <a:prstGeom prst="ellipse">
            <a:avLst/>
          </a:prstGeom>
          <a:solidFill>
            <a:schemeClr val="accent1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r>
              <a:rPr lang="en" sz="4000" b="1" dirty="0">
                <a:solidFill>
                  <a:schemeClr val="lt1"/>
                </a:solidFill>
                <a:ea typeface="Pacifico"/>
                <a:cs typeface="Pacifico"/>
                <a:sym typeface="Pacifico"/>
              </a:rPr>
              <a:t>8 </a:t>
            </a:r>
          </a:p>
          <a:p>
            <a:pPr algn="ctr"/>
            <a:r>
              <a:rPr lang="en" sz="4000" b="1" dirty="0">
                <a:solidFill>
                  <a:schemeClr val="lt1"/>
                </a:solidFill>
                <a:ea typeface="Pacifico"/>
                <a:cs typeface="Pacifico"/>
                <a:sym typeface="Pacifico"/>
              </a:rPr>
              <a:t>individuals</a:t>
            </a:r>
            <a:endParaRPr sz="4000" b="1" dirty="0">
              <a:ea typeface="Pacifico"/>
              <a:cs typeface="Pacifico"/>
              <a:sym typeface="Pacifico"/>
            </a:endParaRPr>
          </a:p>
        </p:txBody>
      </p:sp>
      <p:sp>
        <p:nvSpPr>
          <p:cNvPr id="177" name="Google Shape;177;p30"/>
          <p:cNvSpPr/>
          <p:nvPr/>
        </p:nvSpPr>
        <p:spPr>
          <a:xfrm>
            <a:off x="8303523" y="855952"/>
            <a:ext cx="2433635" cy="2488925"/>
          </a:xfrm>
          <a:prstGeom prst="ellipse">
            <a:avLst/>
          </a:prstGeom>
          <a:solidFill>
            <a:schemeClr val="accent1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r>
              <a:rPr lang="en" sz="3200" b="1" dirty="0">
                <a:solidFill>
                  <a:schemeClr val="lt1"/>
                </a:solidFill>
                <a:ea typeface="Pacifico"/>
                <a:cs typeface="Pacifico"/>
                <a:sym typeface="Pacifico"/>
              </a:rPr>
              <a:t>Students </a:t>
            </a:r>
          </a:p>
          <a:p>
            <a:pPr algn="ctr"/>
            <a:r>
              <a:rPr lang="en" sz="3200" b="1" dirty="0">
                <a:solidFill>
                  <a:schemeClr val="lt1"/>
                </a:solidFill>
                <a:ea typeface="Pacifico"/>
                <a:cs typeface="Pacifico"/>
                <a:sym typeface="Pacifico"/>
              </a:rPr>
              <a:t>v</a:t>
            </a:r>
            <a:r>
              <a:rPr lang="en-US" altLang="zh-CN" sz="3200" b="1" dirty="0">
                <a:solidFill>
                  <a:schemeClr val="lt1"/>
                </a:solidFill>
                <a:ea typeface="Pacifico"/>
                <a:cs typeface="Pacifico"/>
                <a:sym typeface="Pacifico"/>
              </a:rPr>
              <a:t>s</a:t>
            </a:r>
            <a:endParaRPr lang="en" sz="3200" b="1" dirty="0">
              <a:solidFill>
                <a:schemeClr val="lt1"/>
              </a:solidFill>
              <a:ea typeface="Pacifico"/>
              <a:cs typeface="Pacifico"/>
              <a:sym typeface="Pacifico"/>
            </a:endParaRPr>
          </a:p>
          <a:p>
            <a:pPr algn="ctr"/>
            <a:r>
              <a:rPr lang="en" sz="3200" b="1" dirty="0">
                <a:solidFill>
                  <a:schemeClr val="lt1"/>
                </a:solidFill>
                <a:ea typeface="Pacifico"/>
                <a:cs typeface="Pacifico"/>
                <a:sym typeface="Pacifico"/>
              </a:rPr>
              <a:t> young working individuals</a:t>
            </a:r>
            <a:endParaRPr sz="3200" b="1" dirty="0">
              <a:ea typeface="Pacifico"/>
              <a:cs typeface="Pacifico"/>
              <a:sym typeface="Pacifico"/>
            </a:endParaRPr>
          </a:p>
        </p:txBody>
      </p:sp>
      <p:sp>
        <p:nvSpPr>
          <p:cNvPr id="178" name="Google Shape;178;p30"/>
          <p:cNvSpPr/>
          <p:nvPr/>
        </p:nvSpPr>
        <p:spPr>
          <a:xfrm>
            <a:off x="3633785" y="4714251"/>
            <a:ext cx="5081771" cy="1216276"/>
          </a:xfrm>
          <a:prstGeom prst="rect">
            <a:avLst/>
          </a:prstGeom>
          <a:solidFill>
            <a:schemeClr val="accent1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r>
              <a:rPr lang="en" sz="2800" b="1" dirty="0">
                <a:solidFill>
                  <a:schemeClr val="lt1"/>
                </a:solidFill>
                <a:ea typeface="Pacifico"/>
                <a:cs typeface="Pacifico"/>
                <a:sym typeface="Pacifico"/>
              </a:rPr>
              <a:t>Goal: understand how they interact with ads while browsing YouTube and Instagram. </a:t>
            </a:r>
            <a:endParaRPr sz="2800" b="1" dirty="0">
              <a:ea typeface="Pacifico"/>
              <a:cs typeface="Pacifico"/>
              <a:sym typeface="Pacifico"/>
            </a:endParaRPr>
          </a:p>
        </p:txBody>
      </p:sp>
    </p:spTree>
    <p:extLst>
      <p:ext uri="{BB962C8B-B14F-4D97-AF65-F5344CB8AC3E}">
        <p14:creationId xmlns:p14="http://schemas.microsoft.com/office/powerpoint/2010/main" val="840044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1"/>
          <p:cNvSpPr/>
          <p:nvPr/>
        </p:nvSpPr>
        <p:spPr>
          <a:xfrm>
            <a:off x="3590488" y="291866"/>
            <a:ext cx="8598464" cy="648643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Picture 2" descr="A person sitting at a table using a computer&#10;&#10;Description automatically generated">
            <a:extLst>
              <a:ext uri="{FF2B5EF4-FFF2-40B4-BE49-F238E27FC236}">
                <a16:creationId xmlns:a16="http://schemas.microsoft.com/office/drawing/2014/main" id="{F1B8350F-CCC2-E448-BBA8-01154825EA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68" r="13968"/>
          <a:stretch/>
        </p:blipFill>
        <p:spPr>
          <a:xfrm>
            <a:off x="0" y="0"/>
            <a:ext cx="369251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10497FD-D897-6A4C-A6BF-F726097B1E41}"/>
              </a:ext>
            </a:extLst>
          </p:cNvPr>
          <p:cNvSpPr/>
          <p:nvPr/>
        </p:nvSpPr>
        <p:spPr>
          <a:xfrm>
            <a:off x="0" y="0"/>
            <a:ext cx="3691467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Google Shape;184;p31"/>
          <p:cNvSpPr txBox="1"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ctr" anchorCtr="0">
            <a:noAutofit/>
          </a:bodyPr>
          <a:lstStyle/>
          <a:p>
            <a:pPr>
              <a:spcBef>
                <a:spcPts val="0"/>
              </a:spcBef>
              <a:buClr>
                <a:schemeClr val="dk1"/>
              </a:buClr>
              <a:buSzPts val="4500"/>
            </a:pPr>
            <a:r>
              <a:rPr lang="en" dirty="0">
                <a:solidFill>
                  <a:schemeClr val="tx1">
                    <a:lumMod val="85000"/>
                    <a:lumOff val="15000"/>
                  </a:schemeClr>
                </a:solidFill>
                <a:ea typeface="Pacifico"/>
                <a:cs typeface="Pacifico"/>
                <a:sym typeface="Pacifico"/>
              </a:rPr>
              <a:t>What did we </a:t>
            </a:r>
            <a:r>
              <a:rPr lang="en" dirty="0">
                <a:solidFill>
                  <a:schemeClr val="tx1">
                    <a:lumMod val="85000"/>
                    <a:lumOff val="15000"/>
                  </a:schemeClr>
                </a:solidFill>
                <a:sym typeface="Pacifico"/>
              </a:rPr>
              <a:t>learn</a:t>
            </a:r>
            <a:r>
              <a:rPr lang="en" dirty="0">
                <a:solidFill>
                  <a:schemeClr val="tx1">
                    <a:lumMod val="85000"/>
                    <a:lumOff val="15000"/>
                  </a:schemeClr>
                </a:solidFill>
                <a:ea typeface="Pacifico"/>
                <a:cs typeface="Pacifico"/>
                <a:sym typeface="Pacifico"/>
              </a:rPr>
              <a:t>?</a:t>
            </a:r>
            <a:endParaRPr dirty="0">
              <a:solidFill>
                <a:schemeClr val="tx1">
                  <a:lumMod val="85000"/>
                  <a:lumOff val="15000"/>
                </a:schemeClr>
              </a:solidFill>
              <a:ea typeface="Pacifico"/>
              <a:cs typeface="Pacifico"/>
              <a:sym typeface="Pacifico"/>
            </a:endParaRPr>
          </a:p>
        </p:txBody>
      </p:sp>
      <p:sp>
        <p:nvSpPr>
          <p:cNvPr id="185" name="Google Shape;185;p31"/>
          <p:cNvSpPr/>
          <p:nvPr/>
        </p:nvSpPr>
        <p:spPr>
          <a:xfrm>
            <a:off x="4053659" y="1554477"/>
            <a:ext cx="18288" cy="3749040"/>
          </a:xfrm>
          <a:custGeom>
            <a:avLst/>
            <a:gdLst/>
            <a:ahLst/>
            <a:cxnLst/>
            <a:rect l="l" t="t" r="r" b="b"/>
            <a:pathLst>
              <a:path w="18288" h="3749040" fill="none" extrusionOk="0">
                <a:moveTo>
                  <a:pt x="0" y="0"/>
                </a:moveTo>
                <a:cubicBezTo>
                  <a:pt x="8690" y="407"/>
                  <a:pt x="14141" y="154"/>
                  <a:pt x="18288" y="0"/>
                </a:cubicBezTo>
                <a:cubicBezTo>
                  <a:pt x="34838" y="143586"/>
                  <a:pt x="-11860" y="333097"/>
                  <a:pt x="18288" y="662330"/>
                </a:cubicBezTo>
                <a:cubicBezTo>
                  <a:pt x="48436" y="991563"/>
                  <a:pt x="32813" y="1046681"/>
                  <a:pt x="18288" y="1174699"/>
                </a:cubicBezTo>
                <a:cubicBezTo>
                  <a:pt x="3763" y="1302717"/>
                  <a:pt x="40974" y="1467838"/>
                  <a:pt x="18288" y="1724558"/>
                </a:cubicBezTo>
                <a:cubicBezTo>
                  <a:pt x="-4398" y="1981278"/>
                  <a:pt x="36650" y="2215729"/>
                  <a:pt x="18288" y="2424379"/>
                </a:cubicBezTo>
                <a:cubicBezTo>
                  <a:pt x="-74" y="2633029"/>
                  <a:pt x="-9881" y="2874703"/>
                  <a:pt x="18288" y="3049219"/>
                </a:cubicBezTo>
                <a:cubicBezTo>
                  <a:pt x="46457" y="3223735"/>
                  <a:pt x="4078" y="3453850"/>
                  <a:pt x="18288" y="3749040"/>
                </a:cubicBezTo>
                <a:cubicBezTo>
                  <a:pt x="14465" y="3749751"/>
                  <a:pt x="7675" y="3748271"/>
                  <a:pt x="0" y="3749040"/>
                </a:cubicBezTo>
                <a:cubicBezTo>
                  <a:pt x="19669" y="3507959"/>
                  <a:pt x="-9883" y="3339386"/>
                  <a:pt x="0" y="3236671"/>
                </a:cubicBezTo>
                <a:cubicBezTo>
                  <a:pt x="9883" y="3133956"/>
                  <a:pt x="26871" y="2857214"/>
                  <a:pt x="0" y="2536850"/>
                </a:cubicBezTo>
                <a:cubicBezTo>
                  <a:pt x="-26871" y="2216486"/>
                  <a:pt x="4790" y="2156616"/>
                  <a:pt x="0" y="1874520"/>
                </a:cubicBezTo>
                <a:cubicBezTo>
                  <a:pt x="-4790" y="1592424"/>
                  <a:pt x="-3117" y="1558688"/>
                  <a:pt x="0" y="1362151"/>
                </a:cubicBezTo>
                <a:cubicBezTo>
                  <a:pt x="3117" y="1165614"/>
                  <a:pt x="16802" y="1045125"/>
                  <a:pt x="0" y="774802"/>
                </a:cubicBezTo>
                <a:cubicBezTo>
                  <a:pt x="-16802" y="504479"/>
                  <a:pt x="-29640" y="377701"/>
                  <a:pt x="0" y="0"/>
                </a:cubicBezTo>
                <a:close/>
              </a:path>
              <a:path w="18288" h="3749040" extrusionOk="0">
                <a:moveTo>
                  <a:pt x="0" y="0"/>
                </a:moveTo>
                <a:cubicBezTo>
                  <a:pt x="5341" y="9"/>
                  <a:pt x="11148" y="-611"/>
                  <a:pt x="18288" y="0"/>
                </a:cubicBezTo>
                <a:cubicBezTo>
                  <a:pt x="33352" y="227288"/>
                  <a:pt x="30894" y="278824"/>
                  <a:pt x="18288" y="512369"/>
                </a:cubicBezTo>
                <a:cubicBezTo>
                  <a:pt x="5682" y="745914"/>
                  <a:pt x="53060" y="998220"/>
                  <a:pt x="18288" y="1212190"/>
                </a:cubicBezTo>
                <a:cubicBezTo>
                  <a:pt x="-16484" y="1426160"/>
                  <a:pt x="35474" y="1585099"/>
                  <a:pt x="18288" y="1837030"/>
                </a:cubicBezTo>
                <a:cubicBezTo>
                  <a:pt x="1102" y="2088961"/>
                  <a:pt x="16704" y="2251948"/>
                  <a:pt x="18288" y="2386889"/>
                </a:cubicBezTo>
                <a:cubicBezTo>
                  <a:pt x="19872" y="2521830"/>
                  <a:pt x="5902" y="2679005"/>
                  <a:pt x="18288" y="2936748"/>
                </a:cubicBezTo>
                <a:cubicBezTo>
                  <a:pt x="30674" y="3194491"/>
                  <a:pt x="13809" y="3416052"/>
                  <a:pt x="18288" y="3749040"/>
                </a:cubicBezTo>
                <a:cubicBezTo>
                  <a:pt x="9729" y="3749861"/>
                  <a:pt x="3965" y="3749683"/>
                  <a:pt x="0" y="3749040"/>
                </a:cubicBezTo>
                <a:cubicBezTo>
                  <a:pt x="-10152" y="3632102"/>
                  <a:pt x="-5013" y="3340136"/>
                  <a:pt x="0" y="3236671"/>
                </a:cubicBezTo>
                <a:cubicBezTo>
                  <a:pt x="5013" y="3133206"/>
                  <a:pt x="-27249" y="2814766"/>
                  <a:pt x="0" y="2649322"/>
                </a:cubicBezTo>
                <a:cubicBezTo>
                  <a:pt x="27249" y="2483878"/>
                  <a:pt x="8506" y="2308131"/>
                  <a:pt x="0" y="2061972"/>
                </a:cubicBezTo>
                <a:cubicBezTo>
                  <a:pt x="-8506" y="1815813"/>
                  <a:pt x="-14267" y="1574470"/>
                  <a:pt x="0" y="1399642"/>
                </a:cubicBezTo>
                <a:cubicBezTo>
                  <a:pt x="14267" y="1224814"/>
                  <a:pt x="-24839" y="1011862"/>
                  <a:pt x="0" y="812292"/>
                </a:cubicBezTo>
                <a:cubicBezTo>
                  <a:pt x="24839" y="612722"/>
                  <a:pt x="20220" y="372179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6" name="Google Shape;186;p31"/>
          <p:cNvGrpSpPr/>
          <p:nvPr/>
        </p:nvGrpSpPr>
        <p:grpSpPr>
          <a:xfrm>
            <a:off x="4648013" y="431571"/>
            <a:ext cx="7347147" cy="5733631"/>
            <a:chOff x="0" y="2297"/>
            <a:chExt cx="7166549" cy="5531545"/>
          </a:xfrm>
        </p:grpSpPr>
        <p:sp>
          <p:nvSpPr>
            <p:cNvPr id="187" name="Google Shape;187;p31"/>
            <p:cNvSpPr/>
            <p:nvPr/>
          </p:nvSpPr>
          <p:spPr>
            <a:xfrm>
              <a:off x="0" y="2297"/>
              <a:ext cx="6900512" cy="1164535"/>
            </a:xfrm>
            <a:prstGeom prst="roundRect">
              <a:avLst>
                <a:gd name="adj" fmla="val 1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" name="Google Shape;188;p31"/>
            <p:cNvSpPr/>
            <p:nvPr/>
          </p:nvSpPr>
          <p:spPr>
            <a:xfrm>
              <a:off x="352272" y="264318"/>
              <a:ext cx="640494" cy="640494"/>
            </a:xfrm>
            <a:prstGeom prst="rect">
              <a:avLst/>
            </a:prstGeom>
            <a:blipFill rotWithShape="1">
              <a:blip r:embed="rId4">
                <a:alphaModFix/>
              </a:blip>
              <a:stretch>
                <a:fillRect/>
              </a:stretch>
            </a:blipFill>
            <a:ln w="12700" cap="flat" cmpd="sng">
              <a:solidFill>
                <a:schemeClr val="lt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" name="Google Shape;189;p31"/>
            <p:cNvSpPr/>
            <p:nvPr/>
          </p:nvSpPr>
          <p:spPr>
            <a:xfrm>
              <a:off x="1345038" y="2297"/>
              <a:ext cx="5555473" cy="11645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" name="Google Shape;190;p31"/>
            <p:cNvSpPr txBox="1"/>
            <p:nvPr/>
          </p:nvSpPr>
          <p:spPr>
            <a:xfrm>
              <a:off x="1345038" y="2297"/>
              <a:ext cx="5555473" cy="11645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3233" tIns="123233" rIns="123233" bIns="123233" anchor="ctr" anchorCtr="0">
              <a:noAutofit/>
            </a:bodyPr>
            <a:lstStyle/>
            <a:p>
              <a:pPr>
                <a:buClr>
                  <a:schemeClr val="dk1"/>
                </a:buClr>
                <a:buSzPts val="1700"/>
              </a:pPr>
              <a:r>
                <a:rPr lang="en" sz="3600" b="1" dirty="0">
                  <a:solidFill>
                    <a:schemeClr val="dk1"/>
                  </a:solidFill>
                  <a:ea typeface="Pacifico"/>
                  <a:cs typeface="Pacifico"/>
                  <a:sym typeface="Pacifico"/>
                </a:rPr>
                <a:t>More</a:t>
              </a:r>
              <a:r>
                <a:rPr lang="en" sz="3200" b="1" dirty="0">
                  <a:solidFill>
                    <a:schemeClr val="dk1"/>
                  </a:solidFill>
                  <a:ea typeface="Pacifico"/>
                  <a:cs typeface="Pacifico"/>
                  <a:sym typeface="Pacifico"/>
                </a:rPr>
                <a:t> time was spent on YouTube compared to Instagram</a:t>
              </a:r>
              <a:endParaRPr sz="3200" b="1" dirty="0">
                <a:ea typeface="Pacifico"/>
                <a:cs typeface="Pacifico"/>
                <a:sym typeface="Pacifico"/>
              </a:endParaRPr>
            </a:p>
          </p:txBody>
        </p:sp>
        <p:sp>
          <p:nvSpPr>
            <p:cNvPr id="191" name="Google Shape;191;p31"/>
            <p:cNvSpPr/>
            <p:nvPr/>
          </p:nvSpPr>
          <p:spPr>
            <a:xfrm>
              <a:off x="0" y="1457967"/>
              <a:ext cx="6900512" cy="1164535"/>
            </a:xfrm>
            <a:prstGeom prst="roundRect">
              <a:avLst>
                <a:gd name="adj" fmla="val 1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" name="Google Shape;192;p31"/>
            <p:cNvSpPr/>
            <p:nvPr/>
          </p:nvSpPr>
          <p:spPr>
            <a:xfrm>
              <a:off x="352272" y="1719988"/>
              <a:ext cx="640494" cy="640494"/>
            </a:xfrm>
            <a:prstGeom prst="rect">
              <a:avLst/>
            </a:prstGeom>
            <a:blipFill rotWithShape="1">
              <a:blip r:embed="rId5">
                <a:alphaModFix/>
              </a:blip>
              <a:stretch>
                <a:fillRect/>
              </a:stretch>
            </a:blipFill>
            <a:ln w="12700" cap="flat" cmpd="sng">
              <a:solidFill>
                <a:schemeClr val="lt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" name="Google Shape;193;p31"/>
            <p:cNvSpPr/>
            <p:nvPr/>
          </p:nvSpPr>
          <p:spPr>
            <a:xfrm>
              <a:off x="1345038" y="1457967"/>
              <a:ext cx="5555473" cy="11645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" name="Google Shape;194;p31"/>
            <p:cNvSpPr txBox="1"/>
            <p:nvPr/>
          </p:nvSpPr>
          <p:spPr>
            <a:xfrm>
              <a:off x="1345038" y="1457967"/>
              <a:ext cx="5555473" cy="11645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3233" tIns="123233" rIns="123233" bIns="123233" anchor="ctr" anchorCtr="0">
              <a:noAutofit/>
            </a:bodyPr>
            <a:lstStyle/>
            <a:p>
              <a:pPr>
                <a:buClr>
                  <a:schemeClr val="dk1"/>
                </a:buClr>
                <a:buSzPts val="1700"/>
              </a:pPr>
              <a:r>
                <a:rPr lang="en" sz="3600" b="1" dirty="0">
                  <a:solidFill>
                    <a:schemeClr val="dk1"/>
                  </a:solidFill>
                  <a:sym typeface="Pacifico"/>
                </a:rPr>
                <a:t>Overall</a:t>
              </a:r>
              <a:r>
                <a:rPr lang="en" sz="3200" b="1" dirty="0">
                  <a:solidFill>
                    <a:schemeClr val="dk1"/>
                  </a:solidFill>
                  <a:sym typeface="Pacifico"/>
                </a:rPr>
                <a:t> dissatisfaction with the number of ads on YouTube</a:t>
              </a:r>
              <a:endParaRPr sz="3200" b="1" dirty="0">
                <a:solidFill>
                  <a:schemeClr val="dk1"/>
                </a:solidFill>
                <a:sym typeface="Pacifico"/>
              </a:endParaRPr>
            </a:p>
          </p:txBody>
        </p:sp>
        <p:sp>
          <p:nvSpPr>
            <p:cNvPr id="195" name="Google Shape;195;p31"/>
            <p:cNvSpPr/>
            <p:nvPr/>
          </p:nvSpPr>
          <p:spPr>
            <a:xfrm>
              <a:off x="0" y="2913637"/>
              <a:ext cx="6900512" cy="1164535"/>
            </a:xfrm>
            <a:prstGeom prst="roundRect">
              <a:avLst>
                <a:gd name="adj" fmla="val 1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" name="Google Shape;196;p31"/>
            <p:cNvSpPr/>
            <p:nvPr/>
          </p:nvSpPr>
          <p:spPr>
            <a:xfrm>
              <a:off x="352272" y="3175658"/>
              <a:ext cx="640494" cy="640494"/>
            </a:xfrm>
            <a:prstGeom prst="rect">
              <a:avLst/>
            </a:prstGeom>
            <a:blipFill rotWithShape="1">
              <a:blip r:embed="rId6">
                <a:alphaModFix/>
              </a:blip>
              <a:stretch>
                <a:fillRect/>
              </a:stretch>
            </a:blipFill>
            <a:ln w="12700" cap="flat" cmpd="sng">
              <a:solidFill>
                <a:schemeClr val="lt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" name="Google Shape;197;p31"/>
            <p:cNvSpPr/>
            <p:nvPr/>
          </p:nvSpPr>
          <p:spPr>
            <a:xfrm>
              <a:off x="1345038" y="2913637"/>
              <a:ext cx="5555473" cy="11645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" name="Google Shape;198;p31"/>
            <p:cNvSpPr txBox="1"/>
            <p:nvPr/>
          </p:nvSpPr>
          <p:spPr>
            <a:xfrm>
              <a:off x="1345038" y="2913637"/>
              <a:ext cx="5555473" cy="11645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3233" tIns="123233" rIns="123233" bIns="123233" anchor="ctr" anchorCtr="0">
              <a:noAutofit/>
            </a:bodyPr>
            <a:lstStyle/>
            <a:p>
              <a:pPr>
                <a:buClr>
                  <a:schemeClr val="dk1"/>
                </a:buClr>
                <a:buSzPts val="1700"/>
              </a:pPr>
              <a:r>
                <a:rPr lang="en" sz="3600" b="1" dirty="0">
                  <a:solidFill>
                    <a:schemeClr val="dk1"/>
                  </a:solidFill>
                  <a:sym typeface="Pacifico"/>
                </a:rPr>
                <a:t>Personalization</a:t>
              </a:r>
              <a:r>
                <a:rPr lang="en" sz="3200" b="1" dirty="0">
                  <a:solidFill>
                    <a:schemeClr val="dk1"/>
                  </a:solidFill>
                  <a:sym typeface="Pacifico"/>
                </a:rPr>
                <a:t> is the “new normal”</a:t>
              </a:r>
              <a:endParaRPr sz="3200" b="1" dirty="0">
                <a:solidFill>
                  <a:schemeClr val="dk1"/>
                </a:solidFill>
                <a:sym typeface="Pacifico"/>
              </a:endParaRPr>
            </a:p>
          </p:txBody>
        </p:sp>
        <p:sp>
          <p:nvSpPr>
            <p:cNvPr id="199" name="Google Shape;199;p31"/>
            <p:cNvSpPr/>
            <p:nvPr/>
          </p:nvSpPr>
          <p:spPr>
            <a:xfrm>
              <a:off x="0" y="4369307"/>
              <a:ext cx="6900512" cy="1164535"/>
            </a:xfrm>
            <a:prstGeom prst="roundRect">
              <a:avLst>
                <a:gd name="adj" fmla="val 10000"/>
              </a:avLst>
            </a:prstGeom>
            <a:solidFill>
              <a:srgbClr val="F2F2F2"/>
            </a:solidFill>
            <a:ln>
              <a:noFill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" name="Google Shape;200;p31"/>
            <p:cNvSpPr/>
            <p:nvPr/>
          </p:nvSpPr>
          <p:spPr>
            <a:xfrm>
              <a:off x="352272" y="4631327"/>
              <a:ext cx="640494" cy="640494"/>
            </a:xfrm>
            <a:prstGeom prst="rect">
              <a:avLst/>
            </a:prstGeom>
            <a:blipFill rotWithShape="1">
              <a:blip r:embed="rId7">
                <a:alphaModFix/>
              </a:blip>
              <a:stretch>
                <a:fillRect/>
              </a:stretch>
            </a:blipFill>
            <a:ln w="12700" cap="flat" cmpd="sng">
              <a:solidFill>
                <a:schemeClr val="lt1">
                  <a:alpha val="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" name="Google Shape;201;p31"/>
            <p:cNvSpPr/>
            <p:nvPr/>
          </p:nvSpPr>
          <p:spPr>
            <a:xfrm>
              <a:off x="1345038" y="4369307"/>
              <a:ext cx="5555473" cy="11645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33" tIns="91433" rIns="91433" bIns="91433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" name="Google Shape;202;p31"/>
            <p:cNvSpPr txBox="1"/>
            <p:nvPr/>
          </p:nvSpPr>
          <p:spPr>
            <a:xfrm>
              <a:off x="1345049" y="4369312"/>
              <a:ext cx="5821500" cy="11645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23233" tIns="123233" rIns="123233" bIns="123233" anchor="ctr" anchorCtr="0">
              <a:noAutofit/>
            </a:bodyPr>
            <a:lstStyle/>
            <a:p>
              <a:pPr>
                <a:buClr>
                  <a:schemeClr val="dk1"/>
                </a:buClr>
                <a:buSzPts val="1700"/>
              </a:pPr>
              <a:r>
                <a:rPr lang="en" sz="3200" b="1" dirty="0">
                  <a:solidFill>
                    <a:schemeClr val="dk1"/>
                  </a:solidFill>
                  <a:sym typeface="Pacifico"/>
                </a:rPr>
                <a:t>Ads on </a:t>
              </a:r>
              <a:r>
                <a:rPr lang="en" sz="3600" b="1" dirty="0">
                  <a:solidFill>
                    <a:schemeClr val="dk1"/>
                  </a:solidFill>
                  <a:sym typeface="Pacifico"/>
                </a:rPr>
                <a:t>Instagram</a:t>
              </a:r>
              <a:r>
                <a:rPr lang="en" sz="3200" b="1" dirty="0">
                  <a:solidFill>
                    <a:schemeClr val="dk1"/>
                  </a:solidFill>
                  <a:sym typeface="Pacifico"/>
                </a:rPr>
                <a:t> were explored more</a:t>
              </a:r>
              <a:endParaRPr sz="3200" b="1" dirty="0">
                <a:solidFill>
                  <a:schemeClr val="dk1"/>
                </a:solidFill>
                <a:sym typeface="Pacifico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24328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2"/>
          <p:cNvSpPr/>
          <p:nvPr/>
        </p:nvSpPr>
        <p:spPr>
          <a:xfrm>
            <a:off x="3048" y="290401"/>
            <a:ext cx="12188952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32"/>
          <p:cNvSpPr txBox="1">
            <a:spLocks noGrp="1"/>
          </p:cNvSpPr>
          <p:nvPr>
            <p:ph type="title"/>
          </p:nvPr>
        </p:nvSpPr>
        <p:spPr>
          <a:xfrm>
            <a:off x="635000" y="634030"/>
            <a:ext cx="10921640" cy="131469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ts val="3000"/>
            </a:pPr>
            <a:r>
              <a:rPr lang="en" sz="7200" b="1" dirty="0">
                <a:solidFill>
                  <a:schemeClr val="accent1"/>
                </a:solidFill>
                <a:latin typeface="+mn-lt"/>
                <a:ea typeface="Pacifico"/>
                <a:cs typeface="Pacifico"/>
                <a:sym typeface="Pacifico"/>
              </a:rPr>
              <a:t>Survey: What changed and How we did it?</a:t>
            </a:r>
            <a:endParaRPr sz="7200" b="1" dirty="0">
              <a:solidFill>
                <a:schemeClr val="accent1"/>
              </a:solidFill>
              <a:latin typeface="+mn-lt"/>
              <a:ea typeface="Pacifico"/>
              <a:cs typeface="Pacifico"/>
              <a:sym typeface="Pacifico"/>
            </a:endParaRPr>
          </a:p>
        </p:txBody>
      </p:sp>
      <p:sp>
        <p:nvSpPr>
          <p:cNvPr id="209" name="Google Shape;209;p32"/>
          <p:cNvSpPr/>
          <p:nvPr/>
        </p:nvSpPr>
        <p:spPr>
          <a:xfrm rot="10800000" flipH="1">
            <a:off x="648305" y="2241737"/>
            <a:ext cx="10900219" cy="18288"/>
          </a:xfrm>
          <a:custGeom>
            <a:avLst/>
            <a:gdLst/>
            <a:ahLst/>
            <a:cxnLst/>
            <a:rect l="l" t="t" r="r" b="b"/>
            <a:pathLst>
              <a:path w="10900219" h="18288" fill="none" extrusionOk="0">
                <a:moveTo>
                  <a:pt x="0" y="0"/>
                </a:moveTo>
                <a:cubicBezTo>
                  <a:pt x="118469" y="-6619"/>
                  <a:pt x="329397" y="-5525"/>
                  <a:pt x="463259" y="0"/>
                </a:cubicBezTo>
                <a:cubicBezTo>
                  <a:pt x="597121" y="5525"/>
                  <a:pt x="866598" y="4881"/>
                  <a:pt x="1144523" y="0"/>
                </a:cubicBezTo>
                <a:cubicBezTo>
                  <a:pt x="1422448" y="-4881"/>
                  <a:pt x="1761178" y="17159"/>
                  <a:pt x="1934789" y="0"/>
                </a:cubicBezTo>
                <a:cubicBezTo>
                  <a:pt x="2108400" y="-17159"/>
                  <a:pt x="2119134" y="-4032"/>
                  <a:pt x="2289046" y="0"/>
                </a:cubicBezTo>
                <a:cubicBezTo>
                  <a:pt x="2458958" y="4032"/>
                  <a:pt x="2472610" y="15385"/>
                  <a:pt x="2643303" y="0"/>
                </a:cubicBezTo>
                <a:cubicBezTo>
                  <a:pt x="2813996" y="-15385"/>
                  <a:pt x="3334189" y="-21234"/>
                  <a:pt x="3542571" y="0"/>
                </a:cubicBezTo>
                <a:cubicBezTo>
                  <a:pt x="3750953" y="21234"/>
                  <a:pt x="3991639" y="13212"/>
                  <a:pt x="4223835" y="0"/>
                </a:cubicBezTo>
                <a:cubicBezTo>
                  <a:pt x="4456031" y="-13212"/>
                  <a:pt x="4466914" y="13318"/>
                  <a:pt x="4578092" y="0"/>
                </a:cubicBezTo>
                <a:cubicBezTo>
                  <a:pt x="4689270" y="-13318"/>
                  <a:pt x="5120635" y="31363"/>
                  <a:pt x="5259356" y="0"/>
                </a:cubicBezTo>
                <a:cubicBezTo>
                  <a:pt x="5398077" y="-31363"/>
                  <a:pt x="5954119" y="-7091"/>
                  <a:pt x="6158624" y="0"/>
                </a:cubicBezTo>
                <a:cubicBezTo>
                  <a:pt x="6363129" y="7091"/>
                  <a:pt x="6535071" y="-8480"/>
                  <a:pt x="6730885" y="0"/>
                </a:cubicBezTo>
                <a:cubicBezTo>
                  <a:pt x="6926699" y="8480"/>
                  <a:pt x="7091018" y="19194"/>
                  <a:pt x="7303147" y="0"/>
                </a:cubicBezTo>
                <a:cubicBezTo>
                  <a:pt x="7515276" y="-19194"/>
                  <a:pt x="7840361" y="30755"/>
                  <a:pt x="7984410" y="0"/>
                </a:cubicBezTo>
                <a:cubicBezTo>
                  <a:pt x="8128459" y="-30755"/>
                  <a:pt x="8498590" y="39460"/>
                  <a:pt x="8774676" y="0"/>
                </a:cubicBezTo>
                <a:cubicBezTo>
                  <a:pt x="9050762" y="-39460"/>
                  <a:pt x="9204381" y="36508"/>
                  <a:pt x="9564942" y="0"/>
                </a:cubicBezTo>
                <a:cubicBezTo>
                  <a:pt x="9925503" y="-36508"/>
                  <a:pt x="10235542" y="59225"/>
                  <a:pt x="10900219" y="0"/>
                </a:cubicBezTo>
                <a:cubicBezTo>
                  <a:pt x="10900865" y="4451"/>
                  <a:pt x="10900709" y="9226"/>
                  <a:pt x="10900219" y="18288"/>
                </a:cubicBezTo>
                <a:cubicBezTo>
                  <a:pt x="10675942" y="21751"/>
                  <a:pt x="10609372" y="26977"/>
                  <a:pt x="10436960" y="18288"/>
                </a:cubicBezTo>
                <a:cubicBezTo>
                  <a:pt x="10264548" y="9599"/>
                  <a:pt x="9961150" y="-11074"/>
                  <a:pt x="9537692" y="18288"/>
                </a:cubicBezTo>
                <a:cubicBezTo>
                  <a:pt x="9114234" y="47650"/>
                  <a:pt x="9087386" y="35169"/>
                  <a:pt x="8856428" y="18288"/>
                </a:cubicBezTo>
                <a:cubicBezTo>
                  <a:pt x="8625470" y="1407"/>
                  <a:pt x="8634361" y="13786"/>
                  <a:pt x="8502171" y="18288"/>
                </a:cubicBezTo>
                <a:cubicBezTo>
                  <a:pt x="8369981" y="22790"/>
                  <a:pt x="8132296" y="22561"/>
                  <a:pt x="7820907" y="18288"/>
                </a:cubicBezTo>
                <a:cubicBezTo>
                  <a:pt x="7509518" y="14015"/>
                  <a:pt x="7432447" y="29431"/>
                  <a:pt x="7248646" y="18288"/>
                </a:cubicBezTo>
                <a:cubicBezTo>
                  <a:pt x="7064845" y="7145"/>
                  <a:pt x="6954380" y="2746"/>
                  <a:pt x="6676384" y="18288"/>
                </a:cubicBezTo>
                <a:cubicBezTo>
                  <a:pt x="6398388" y="33830"/>
                  <a:pt x="6292480" y="-4579"/>
                  <a:pt x="6104123" y="18288"/>
                </a:cubicBezTo>
                <a:cubicBezTo>
                  <a:pt x="5915766" y="41155"/>
                  <a:pt x="5703359" y="-8437"/>
                  <a:pt x="5531861" y="18288"/>
                </a:cubicBezTo>
                <a:cubicBezTo>
                  <a:pt x="5360363" y="45013"/>
                  <a:pt x="5056784" y="-12121"/>
                  <a:pt x="4741595" y="18288"/>
                </a:cubicBezTo>
                <a:cubicBezTo>
                  <a:pt x="4426406" y="48697"/>
                  <a:pt x="4364529" y="-10910"/>
                  <a:pt x="4060332" y="18288"/>
                </a:cubicBezTo>
                <a:cubicBezTo>
                  <a:pt x="3756135" y="47486"/>
                  <a:pt x="3816049" y="13364"/>
                  <a:pt x="3706074" y="18288"/>
                </a:cubicBezTo>
                <a:cubicBezTo>
                  <a:pt x="3596099" y="23212"/>
                  <a:pt x="3382238" y="37686"/>
                  <a:pt x="3133813" y="18288"/>
                </a:cubicBezTo>
                <a:cubicBezTo>
                  <a:pt x="2885388" y="-1110"/>
                  <a:pt x="2523125" y="15465"/>
                  <a:pt x="2343547" y="18288"/>
                </a:cubicBezTo>
                <a:cubicBezTo>
                  <a:pt x="2163969" y="21111"/>
                  <a:pt x="1985160" y="33196"/>
                  <a:pt x="1880288" y="18288"/>
                </a:cubicBezTo>
                <a:cubicBezTo>
                  <a:pt x="1775416" y="3380"/>
                  <a:pt x="1261751" y="-9914"/>
                  <a:pt x="981020" y="18288"/>
                </a:cubicBezTo>
                <a:cubicBezTo>
                  <a:pt x="700289" y="46490"/>
                  <a:pt x="314212" y="-15659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900219" h="18288" extrusionOk="0">
                <a:moveTo>
                  <a:pt x="0" y="0"/>
                </a:moveTo>
                <a:cubicBezTo>
                  <a:pt x="269624" y="3698"/>
                  <a:pt x="383061" y="-5818"/>
                  <a:pt x="572261" y="0"/>
                </a:cubicBezTo>
                <a:cubicBezTo>
                  <a:pt x="761461" y="5818"/>
                  <a:pt x="826360" y="-1890"/>
                  <a:pt x="926519" y="0"/>
                </a:cubicBezTo>
                <a:cubicBezTo>
                  <a:pt x="1026678" y="1890"/>
                  <a:pt x="1621671" y="-1096"/>
                  <a:pt x="1825787" y="0"/>
                </a:cubicBezTo>
                <a:cubicBezTo>
                  <a:pt x="2029903" y="1096"/>
                  <a:pt x="2212612" y="17145"/>
                  <a:pt x="2398048" y="0"/>
                </a:cubicBezTo>
                <a:cubicBezTo>
                  <a:pt x="2583484" y="-17145"/>
                  <a:pt x="2739759" y="-14168"/>
                  <a:pt x="2970310" y="0"/>
                </a:cubicBezTo>
                <a:cubicBezTo>
                  <a:pt x="3200861" y="14168"/>
                  <a:pt x="3502691" y="33180"/>
                  <a:pt x="3869578" y="0"/>
                </a:cubicBezTo>
                <a:cubicBezTo>
                  <a:pt x="4236465" y="-33180"/>
                  <a:pt x="4122134" y="-10470"/>
                  <a:pt x="4332837" y="0"/>
                </a:cubicBezTo>
                <a:cubicBezTo>
                  <a:pt x="4543540" y="10470"/>
                  <a:pt x="4834652" y="3572"/>
                  <a:pt x="5232105" y="0"/>
                </a:cubicBezTo>
                <a:cubicBezTo>
                  <a:pt x="5629558" y="-3572"/>
                  <a:pt x="5773178" y="-6604"/>
                  <a:pt x="6131373" y="0"/>
                </a:cubicBezTo>
                <a:cubicBezTo>
                  <a:pt x="6489568" y="6604"/>
                  <a:pt x="6621532" y="18870"/>
                  <a:pt x="6812637" y="0"/>
                </a:cubicBezTo>
                <a:cubicBezTo>
                  <a:pt x="7003742" y="-18870"/>
                  <a:pt x="7311146" y="18959"/>
                  <a:pt x="7711905" y="0"/>
                </a:cubicBezTo>
                <a:cubicBezTo>
                  <a:pt x="8112664" y="-18959"/>
                  <a:pt x="8080793" y="-24744"/>
                  <a:pt x="8284166" y="0"/>
                </a:cubicBezTo>
                <a:cubicBezTo>
                  <a:pt x="8487539" y="24744"/>
                  <a:pt x="8615041" y="-1627"/>
                  <a:pt x="8856428" y="0"/>
                </a:cubicBezTo>
                <a:cubicBezTo>
                  <a:pt x="9097815" y="1627"/>
                  <a:pt x="9475052" y="26322"/>
                  <a:pt x="9646694" y="0"/>
                </a:cubicBezTo>
                <a:cubicBezTo>
                  <a:pt x="9818336" y="-26322"/>
                  <a:pt x="9938906" y="-121"/>
                  <a:pt x="10218955" y="0"/>
                </a:cubicBezTo>
                <a:cubicBezTo>
                  <a:pt x="10499004" y="121"/>
                  <a:pt x="10697467" y="15326"/>
                  <a:pt x="10900219" y="0"/>
                </a:cubicBezTo>
                <a:cubicBezTo>
                  <a:pt x="10899812" y="8690"/>
                  <a:pt x="10900065" y="14141"/>
                  <a:pt x="10900219" y="18288"/>
                </a:cubicBezTo>
                <a:cubicBezTo>
                  <a:pt x="10543007" y="31201"/>
                  <a:pt x="10472057" y="15684"/>
                  <a:pt x="10109953" y="18288"/>
                </a:cubicBezTo>
                <a:cubicBezTo>
                  <a:pt x="9747849" y="20892"/>
                  <a:pt x="9872856" y="33007"/>
                  <a:pt x="9755696" y="18288"/>
                </a:cubicBezTo>
                <a:cubicBezTo>
                  <a:pt x="9638536" y="3569"/>
                  <a:pt x="9442681" y="6596"/>
                  <a:pt x="9292437" y="18288"/>
                </a:cubicBezTo>
                <a:cubicBezTo>
                  <a:pt x="9142193" y="29980"/>
                  <a:pt x="8817861" y="-11343"/>
                  <a:pt x="8393169" y="18288"/>
                </a:cubicBezTo>
                <a:cubicBezTo>
                  <a:pt x="7968477" y="47919"/>
                  <a:pt x="7919655" y="23228"/>
                  <a:pt x="7711905" y="18288"/>
                </a:cubicBezTo>
                <a:cubicBezTo>
                  <a:pt x="7504155" y="13348"/>
                  <a:pt x="7365667" y="6452"/>
                  <a:pt x="7248646" y="18288"/>
                </a:cubicBezTo>
                <a:cubicBezTo>
                  <a:pt x="7131625" y="30124"/>
                  <a:pt x="6776155" y="2871"/>
                  <a:pt x="6567382" y="18288"/>
                </a:cubicBezTo>
                <a:cubicBezTo>
                  <a:pt x="6358609" y="33705"/>
                  <a:pt x="6372933" y="1091"/>
                  <a:pt x="6213125" y="18288"/>
                </a:cubicBezTo>
                <a:cubicBezTo>
                  <a:pt x="6053317" y="35485"/>
                  <a:pt x="5980913" y="1290"/>
                  <a:pt x="5858868" y="18288"/>
                </a:cubicBezTo>
                <a:cubicBezTo>
                  <a:pt x="5736823" y="35286"/>
                  <a:pt x="5481395" y="5492"/>
                  <a:pt x="5177604" y="18288"/>
                </a:cubicBezTo>
                <a:cubicBezTo>
                  <a:pt x="4873813" y="31084"/>
                  <a:pt x="4854222" y="37160"/>
                  <a:pt x="4714345" y="18288"/>
                </a:cubicBezTo>
                <a:cubicBezTo>
                  <a:pt x="4574468" y="-584"/>
                  <a:pt x="4298550" y="22981"/>
                  <a:pt x="3924079" y="18288"/>
                </a:cubicBezTo>
                <a:cubicBezTo>
                  <a:pt x="3549608" y="13595"/>
                  <a:pt x="3645461" y="-921"/>
                  <a:pt x="3460820" y="18288"/>
                </a:cubicBezTo>
                <a:cubicBezTo>
                  <a:pt x="3276179" y="37497"/>
                  <a:pt x="3004470" y="-15027"/>
                  <a:pt x="2670554" y="18288"/>
                </a:cubicBezTo>
                <a:cubicBezTo>
                  <a:pt x="2336638" y="51603"/>
                  <a:pt x="2425773" y="17517"/>
                  <a:pt x="2316297" y="18288"/>
                </a:cubicBezTo>
                <a:cubicBezTo>
                  <a:pt x="2206821" y="19059"/>
                  <a:pt x="1757890" y="42158"/>
                  <a:pt x="1526031" y="18288"/>
                </a:cubicBezTo>
                <a:cubicBezTo>
                  <a:pt x="1294172" y="-5582"/>
                  <a:pt x="1213137" y="12281"/>
                  <a:pt x="1062771" y="18288"/>
                </a:cubicBezTo>
                <a:cubicBezTo>
                  <a:pt x="912405" y="24295"/>
                  <a:pt x="829444" y="7304"/>
                  <a:pt x="708514" y="18288"/>
                </a:cubicBezTo>
                <a:cubicBezTo>
                  <a:pt x="587584" y="29272"/>
                  <a:pt x="227877" y="37311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1"/>
          </a:solidFill>
          <a:ln w="349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/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32"/>
          <p:cNvSpPr/>
          <p:nvPr/>
        </p:nvSpPr>
        <p:spPr>
          <a:xfrm>
            <a:off x="307076" y="2492082"/>
            <a:ext cx="2707578" cy="4102367"/>
          </a:xfrm>
          <a:prstGeom prst="rect">
            <a:avLst/>
          </a:prstGeom>
          <a:solidFill>
            <a:schemeClr val="tx2">
              <a:lumMod val="40000"/>
              <a:lumOff val="60000"/>
              <a:alpha val="89803"/>
            </a:schemeClr>
          </a:solidFill>
          <a:ln w="12700" cap="flat" cmpd="sng">
            <a:solidFill>
              <a:srgbClr val="E6DED7">
                <a:alpha val="89803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/>
          <a:p>
            <a:endParaRPr sz="2400"/>
          </a:p>
        </p:txBody>
      </p:sp>
      <p:sp>
        <p:nvSpPr>
          <p:cNvPr id="212" name="Google Shape;212;p32"/>
          <p:cNvSpPr txBox="1"/>
          <p:nvPr/>
        </p:nvSpPr>
        <p:spPr>
          <a:xfrm>
            <a:off x="307067" y="4110267"/>
            <a:ext cx="2707593" cy="1736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7800" tIns="330200" rIns="197800" bIns="330200" anchor="t" anchorCtr="0">
            <a:noAutofit/>
          </a:bodyPr>
          <a:lstStyle/>
          <a:p>
            <a:pPr algn="ctr">
              <a:lnSpc>
                <a:spcPct val="90000"/>
              </a:lnSpc>
              <a:buClr>
                <a:schemeClr val="dk1"/>
              </a:buClr>
              <a:buSzPts val="2000"/>
            </a:pPr>
            <a:r>
              <a:rPr lang="en" sz="3600" dirty="0">
                <a:solidFill>
                  <a:schemeClr val="dk1"/>
                </a:solidFill>
                <a:ea typeface="Pacifico"/>
                <a:cs typeface="Pacifico"/>
                <a:sym typeface="Pacifico"/>
              </a:rPr>
              <a:t>Explored more into frequent vs infrequent users</a:t>
            </a:r>
            <a:endParaRPr sz="3600" dirty="0">
              <a:ea typeface="Pacifico"/>
              <a:cs typeface="Pacifico"/>
              <a:sym typeface="Pacifico"/>
            </a:endParaRPr>
          </a:p>
        </p:txBody>
      </p:sp>
      <p:sp>
        <p:nvSpPr>
          <p:cNvPr id="213" name="Google Shape;213;p32"/>
          <p:cNvSpPr/>
          <p:nvPr/>
        </p:nvSpPr>
        <p:spPr>
          <a:xfrm>
            <a:off x="1114050" y="2699134"/>
            <a:ext cx="1280160" cy="1280160"/>
          </a:xfrm>
          <a:prstGeom prst="ellipse">
            <a:avLst/>
          </a:prstGeom>
          <a:solidFill>
            <a:schemeClr val="tx2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/>
          <a:p>
            <a:endParaRPr sz="2400"/>
          </a:p>
        </p:txBody>
      </p:sp>
      <p:sp>
        <p:nvSpPr>
          <p:cNvPr id="214" name="Google Shape;214;p32"/>
          <p:cNvSpPr txBox="1"/>
          <p:nvPr/>
        </p:nvSpPr>
        <p:spPr>
          <a:xfrm>
            <a:off x="1165597" y="2980034"/>
            <a:ext cx="1113837" cy="87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67" tIns="12700" rIns="81367" bIns="1270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chemeClr val="lt1"/>
              </a:buClr>
              <a:buSzPts val="3600"/>
            </a:pPr>
            <a:r>
              <a:rPr lang="en" sz="4000" b="1" dirty="0">
                <a:solidFill>
                  <a:schemeClr val="lt1"/>
                </a:solidFill>
                <a:ea typeface="Pacifico"/>
                <a:cs typeface="Pacifico"/>
                <a:sym typeface="Pacifico"/>
              </a:rPr>
              <a:t>What?</a:t>
            </a:r>
            <a:endParaRPr sz="4000" b="1" dirty="0">
              <a:ea typeface="Pacifico"/>
              <a:cs typeface="Pacifico"/>
              <a:sym typeface="Pacifico"/>
            </a:endParaRPr>
          </a:p>
        </p:txBody>
      </p:sp>
      <p:sp>
        <p:nvSpPr>
          <p:cNvPr id="215" name="Google Shape;215;p32"/>
          <p:cNvSpPr/>
          <p:nvPr/>
        </p:nvSpPr>
        <p:spPr>
          <a:xfrm>
            <a:off x="307076" y="6594364"/>
            <a:ext cx="2707578" cy="85"/>
          </a:xfrm>
          <a:prstGeom prst="rect">
            <a:avLst/>
          </a:prstGeom>
          <a:solidFill>
            <a:schemeClr val="accent3"/>
          </a:solidFill>
          <a:ln w="12700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/>
          <a:p>
            <a:endParaRPr sz="2400"/>
          </a:p>
        </p:txBody>
      </p:sp>
      <p:sp>
        <p:nvSpPr>
          <p:cNvPr id="216" name="Google Shape;216;p32"/>
          <p:cNvSpPr/>
          <p:nvPr/>
        </p:nvSpPr>
        <p:spPr>
          <a:xfrm>
            <a:off x="3285412" y="2492082"/>
            <a:ext cx="2707578" cy="4102367"/>
          </a:xfrm>
          <a:prstGeom prst="rect">
            <a:avLst/>
          </a:prstGeom>
          <a:solidFill>
            <a:schemeClr val="accent1">
              <a:lumMod val="40000"/>
              <a:lumOff val="60000"/>
              <a:alpha val="89803"/>
            </a:schemeClr>
          </a:solidFill>
          <a:ln w="12700" cap="flat" cmpd="sng">
            <a:solidFill>
              <a:srgbClr val="E1E0D7">
                <a:alpha val="89803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/>
          <a:p>
            <a:endParaRPr sz="2400"/>
          </a:p>
        </p:txBody>
      </p:sp>
      <p:sp>
        <p:nvSpPr>
          <p:cNvPr id="217" name="Google Shape;217;p32"/>
          <p:cNvSpPr txBox="1"/>
          <p:nvPr/>
        </p:nvSpPr>
        <p:spPr>
          <a:xfrm>
            <a:off x="3285400" y="4313468"/>
            <a:ext cx="2707593" cy="15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7800" tIns="330200" rIns="197800" bIns="330200" anchor="t" anchorCtr="0">
            <a:noAutofit/>
          </a:bodyPr>
          <a:lstStyle/>
          <a:p>
            <a:pPr algn="ctr">
              <a:lnSpc>
                <a:spcPct val="90000"/>
              </a:lnSpc>
              <a:buClr>
                <a:schemeClr val="dk1"/>
              </a:buClr>
              <a:buSzPts val="2000"/>
            </a:pPr>
            <a:r>
              <a:rPr lang="en" sz="3600" dirty="0">
                <a:solidFill>
                  <a:schemeClr val="dk1"/>
                </a:solidFill>
                <a:sym typeface="Pacifico"/>
              </a:rPr>
              <a:t>Convenience sampling</a:t>
            </a:r>
            <a:endParaRPr sz="3600" dirty="0">
              <a:solidFill>
                <a:schemeClr val="dk1"/>
              </a:solidFill>
              <a:sym typeface="Pacifico"/>
            </a:endParaRPr>
          </a:p>
        </p:txBody>
      </p:sp>
      <p:sp>
        <p:nvSpPr>
          <p:cNvPr id="218" name="Google Shape;218;p32"/>
          <p:cNvSpPr/>
          <p:nvPr/>
        </p:nvSpPr>
        <p:spPr>
          <a:xfrm>
            <a:off x="4082299" y="2699134"/>
            <a:ext cx="1280160" cy="1280160"/>
          </a:xfrm>
          <a:prstGeom prst="ellipse">
            <a:avLst/>
          </a:prstGeom>
          <a:solidFill>
            <a:schemeClr val="accent1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/>
          <a:p>
            <a:endParaRPr sz="2400"/>
          </a:p>
        </p:txBody>
      </p:sp>
      <p:sp>
        <p:nvSpPr>
          <p:cNvPr id="219" name="Google Shape;219;p32"/>
          <p:cNvSpPr txBox="1"/>
          <p:nvPr/>
        </p:nvSpPr>
        <p:spPr>
          <a:xfrm>
            <a:off x="4101666" y="2980034"/>
            <a:ext cx="1238059" cy="87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67" tIns="12700" rIns="81367" bIns="1270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chemeClr val="lt1"/>
              </a:buClr>
              <a:buSzPts val="3600"/>
            </a:pPr>
            <a:r>
              <a:rPr lang="en" sz="4000" b="1" dirty="0">
                <a:solidFill>
                  <a:schemeClr val="lt1"/>
                </a:solidFill>
                <a:sym typeface="Pacifico"/>
              </a:rPr>
              <a:t>Method</a:t>
            </a:r>
            <a:endParaRPr sz="4000" b="1" dirty="0">
              <a:solidFill>
                <a:schemeClr val="lt1"/>
              </a:solidFill>
              <a:sym typeface="Pacifico"/>
            </a:endParaRPr>
          </a:p>
        </p:txBody>
      </p:sp>
      <p:sp>
        <p:nvSpPr>
          <p:cNvPr id="220" name="Google Shape;220;p32"/>
          <p:cNvSpPr/>
          <p:nvPr/>
        </p:nvSpPr>
        <p:spPr>
          <a:xfrm>
            <a:off x="3285412" y="6594364"/>
            <a:ext cx="2707578" cy="85"/>
          </a:xfrm>
          <a:prstGeom prst="rect">
            <a:avLst/>
          </a:prstGeom>
          <a:solidFill>
            <a:schemeClr val="accent5"/>
          </a:solidFill>
          <a:ln w="12700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/>
          <a:p>
            <a:endParaRPr sz="2400"/>
          </a:p>
        </p:txBody>
      </p:sp>
      <p:sp>
        <p:nvSpPr>
          <p:cNvPr id="221" name="Google Shape;221;p32"/>
          <p:cNvSpPr/>
          <p:nvPr/>
        </p:nvSpPr>
        <p:spPr>
          <a:xfrm>
            <a:off x="6263748" y="2492082"/>
            <a:ext cx="2707578" cy="4102367"/>
          </a:xfrm>
          <a:prstGeom prst="rect">
            <a:avLst/>
          </a:prstGeom>
          <a:solidFill>
            <a:srgbClr val="DDE2D3">
              <a:alpha val="89803"/>
            </a:srgbClr>
          </a:solidFill>
          <a:ln w="12700" cap="flat" cmpd="sng">
            <a:solidFill>
              <a:srgbClr val="DDE2D3">
                <a:alpha val="89803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/>
          <a:p>
            <a:endParaRPr sz="2400"/>
          </a:p>
        </p:txBody>
      </p:sp>
      <p:sp>
        <p:nvSpPr>
          <p:cNvPr id="222" name="Google Shape;222;p32"/>
          <p:cNvSpPr txBox="1"/>
          <p:nvPr/>
        </p:nvSpPr>
        <p:spPr>
          <a:xfrm>
            <a:off x="6263750" y="4110267"/>
            <a:ext cx="2707593" cy="1736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7800" tIns="330200" rIns="197800" bIns="330200" anchor="t" anchorCtr="0">
            <a:noAutofit/>
          </a:bodyPr>
          <a:lstStyle/>
          <a:p>
            <a:pPr algn="ctr">
              <a:lnSpc>
                <a:spcPct val="90000"/>
              </a:lnSpc>
              <a:buClr>
                <a:schemeClr val="dk1"/>
              </a:buClr>
              <a:buSzPts val="2000"/>
            </a:pPr>
            <a:r>
              <a:rPr lang="en" sz="3600" dirty="0">
                <a:solidFill>
                  <a:schemeClr val="dk1"/>
                </a:solidFill>
                <a:sym typeface="Pacifico"/>
              </a:rPr>
              <a:t>Users of either YouTube or Instagram or both</a:t>
            </a:r>
            <a:endParaRPr sz="3600" dirty="0">
              <a:solidFill>
                <a:schemeClr val="dk1"/>
              </a:solidFill>
              <a:sym typeface="Pacifico"/>
            </a:endParaRPr>
          </a:p>
        </p:txBody>
      </p:sp>
      <p:sp>
        <p:nvSpPr>
          <p:cNvPr id="223" name="Google Shape;223;p32"/>
          <p:cNvSpPr/>
          <p:nvPr/>
        </p:nvSpPr>
        <p:spPr>
          <a:xfrm>
            <a:off x="7060632" y="2699134"/>
            <a:ext cx="1280160" cy="1280160"/>
          </a:xfrm>
          <a:prstGeom prst="ellipse">
            <a:avLst/>
          </a:prstGeom>
          <a:solidFill>
            <a:srgbClr val="77AF7F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/>
          <a:p>
            <a:endParaRPr sz="2400"/>
          </a:p>
        </p:txBody>
      </p:sp>
      <p:sp>
        <p:nvSpPr>
          <p:cNvPr id="224" name="Google Shape;224;p32"/>
          <p:cNvSpPr txBox="1"/>
          <p:nvPr/>
        </p:nvSpPr>
        <p:spPr>
          <a:xfrm>
            <a:off x="6998633" y="2980034"/>
            <a:ext cx="1440080" cy="868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67" tIns="12700" rIns="81367" bIns="1270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chemeClr val="lt1"/>
              </a:buClr>
              <a:buSzPts val="3600"/>
            </a:pPr>
            <a:r>
              <a:rPr lang="en" sz="4000" b="1" dirty="0">
                <a:solidFill>
                  <a:schemeClr val="lt1"/>
                </a:solidFill>
                <a:sym typeface="Pacifico"/>
              </a:rPr>
              <a:t>Screening</a:t>
            </a:r>
            <a:endParaRPr sz="4000" b="1" dirty="0">
              <a:solidFill>
                <a:schemeClr val="lt1"/>
              </a:solidFill>
              <a:sym typeface="Pacifico"/>
            </a:endParaRPr>
          </a:p>
        </p:txBody>
      </p:sp>
      <p:sp>
        <p:nvSpPr>
          <p:cNvPr id="225" name="Google Shape;225;p32"/>
          <p:cNvSpPr/>
          <p:nvPr/>
        </p:nvSpPr>
        <p:spPr>
          <a:xfrm>
            <a:off x="6263748" y="6594364"/>
            <a:ext cx="2707578" cy="85"/>
          </a:xfrm>
          <a:prstGeom prst="rect">
            <a:avLst/>
          </a:prstGeom>
          <a:solidFill>
            <a:srgbClr val="B99B7D"/>
          </a:solidFill>
          <a:ln w="12700" cap="flat" cmpd="sng">
            <a:solidFill>
              <a:srgbClr val="B99B7D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/>
          <a:p>
            <a:endParaRPr sz="2400"/>
          </a:p>
        </p:txBody>
      </p:sp>
      <p:sp>
        <p:nvSpPr>
          <p:cNvPr id="226" name="Google Shape;226;p32"/>
          <p:cNvSpPr/>
          <p:nvPr/>
        </p:nvSpPr>
        <p:spPr>
          <a:xfrm>
            <a:off x="9242085" y="2492161"/>
            <a:ext cx="2707593" cy="4102202"/>
          </a:xfrm>
          <a:prstGeom prst="rect">
            <a:avLst/>
          </a:prstGeom>
          <a:solidFill>
            <a:schemeClr val="accent6">
              <a:lumMod val="40000"/>
              <a:lumOff val="60000"/>
              <a:alpha val="89803"/>
            </a:schemeClr>
          </a:solidFill>
          <a:ln w="12700" cap="flat" cmpd="sng">
            <a:solidFill>
              <a:srgbClr val="DAE2D8">
                <a:alpha val="89803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/>
          <a:p>
            <a:endParaRPr sz="2400"/>
          </a:p>
        </p:txBody>
      </p:sp>
      <p:sp>
        <p:nvSpPr>
          <p:cNvPr id="227" name="Google Shape;227;p32"/>
          <p:cNvSpPr txBox="1"/>
          <p:nvPr/>
        </p:nvSpPr>
        <p:spPr>
          <a:xfrm>
            <a:off x="9242066" y="3719401"/>
            <a:ext cx="2707593" cy="2504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7800" tIns="330200" rIns="197800" bIns="330200" anchor="t" anchorCtr="0">
            <a:no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1800"/>
            </a:pPr>
            <a:endParaRPr sz="2400" dirty="0">
              <a:latin typeface="Pacifico"/>
              <a:ea typeface="Pacifico"/>
              <a:cs typeface="Pacifico"/>
              <a:sym typeface="Pacifico"/>
            </a:endParaRPr>
          </a:p>
          <a:p>
            <a:pPr marL="237061" lvl="1" indent="-237061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ts val="1800"/>
              <a:buFont typeface="Pacifico"/>
              <a:buChar char="•"/>
            </a:pPr>
            <a:r>
              <a:rPr lang="en" sz="3600" dirty="0">
                <a:solidFill>
                  <a:schemeClr val="dk1"/>
                </a:solidFill>
                <a:sym typeface="Pacifico"/>
              </a:rPr>
              <a:t>Internal contacts </a:t>
            </a:r>
            <a:endParaRPr sz="3600" dirty="0">
              <a:solidFill>
                <a:schemeClr val="dk1"/>
              </a:solidFill>
              <a:sym typeface="Pacifico"/>
            </a:endParaRPr>
          </a:p>
          <a:p>
            <a:pPr marL="0" lvl="1" indent="-237061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ts val="2000"/>
              <a:buFont typeface="Pacifico"/>
              <a:buChar char="•"/>
            </a:pPr>
            <a:r>
              <a:rPr lang="en" sz="3600" dirty="0">
                <a:solidFill>
                  <a:schemeClr val="dk1"/>
                </a:solidFill>
                <a:sym typeface="Pacifico"/>
              </a:rPr>
              <a:t>LinkedIn</a:t>
            </a:r>
            <a:endParaRPr sz="3600" dirty="0">
              <a:solidFill>
                <a:schemeClr val="dk1"/>
              </a:solidFill>
              <a:sym typeface="Pacifico"/>
            </a:endParaRPr>
          </a:p>
          <a:p>
            <a:pPr marL="237061" lvl="1" indent="-237061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ts val="1800"/>
              <a:buFont typeface="Pacifico"/>
              <a:buChar char="•"/>
            </a:pPr>
            <a:r>
              <a:rPr lang="en" sz="3600" dirty="0">
                <a:solidFill>
                  <a:schemeClr val="dk1"/>
                </a:solidFill>
                <a:sym typeface="Pacifico"/>
              </a:rPr>
              <a:t>Personal contacts</a:t>
            </a:r>
            <a:endParaRPr sz="3600" dirty="0">
              <a:solidFill>
                <a:schemeClr val="dk1"/>
              </a:solidFill>
              <a:sym typeface="Pacifico"/>
            </a:endParaRPr>
          </a:p>
        </p:txBody>
      </p:sp>
      <p:sp>
        <p:nvSpPr>
          <p:cNvPr id="228" name="Google Shape;228;p32"/>
          <p:cNvSpPr/>
          <p:nvPr/>
        </p:nvSpPr>
        <p:spPr>
          <a:xfrm>
            <a:off x="10035471" y="2699134"/>
            <a:ext cx="1280160" cy="1280160"/>
          </a:xfrm>
          <a:prstGeom prst="ellipse">
            <a:avLst/>
          </a:prstGeom>
          <a:solidFill>
            <a:schemeClr val="accent6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/>
          <a:p>
            <a:endParaRPr sz="2400"/>
          </a:p>
        </p:txBody>
      </p:sp>
      <p:sp>
        <p:nvSpPr>
          <p:cNvPr id="229" name="Google Shape;229;p32"/>
          <p:cNvSpPr txBox="1"/>
          <p:nvPr/>
        </p:nvSpPr>
        <p:spPr>
          <a:xfrm>
            <a:off x="10015702" y="2980034"/>
            <a:ext cx="1319699" cy="87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67" tIns="12700" rIns="81367" bIns="12700" anchor="ctr" anchorCtr="0">
            <a:noAutofit/>
          </a:bodyPr>
          <a:lstStyle/>
          <a:p>
            <a:pPr algn="ctr">
              <a:lnSpc>
                <a:spcPct val="90000"/>
              </a:lnSpc>
              <a:buClr>
                <a:schemeClr val="lt1"/>
              </a:buClr>
              <a:buSzPts val="3600"/>
            </a:pPr>
            <a:r>
              <a:rPr lang="en" sz="4000" b="1" dirty="0">
                <a:solidFill>
                  <a:schemeClr val="lt1"/>
                </a:solidFill>
                <a:sym typeface="Pacifico"/>
              </a:rPr>
              <a:t>Sources</a:t>
            </a:r>
            <a:endParaRPr sz="4000" b="1" dirty="0">
              <a:solidFill>
                <a:schemeClr val="lt1"/>
              </a:solidFill>
              <a:sym typeface="Pacifico"/>
            </a:endParaRPr>
          </a:p>
        </p:txBody>
      </p:sp>
      <p:sp>
        <p:nvSpPr>
          <p:cNvPr id="230" name="Google Shape;230;p32"/>
          <p:cNvSpPr/>
          <p:nvPr/>
        </p:nvSpPr>
        <p:spPr>
          <a:xfrm>
            <a:off x="9242085" y="6594364"/>
            <a:ext cx="2707578" cy="85"/>
          </a:xfrm>
          <a:prstGeom prst="rect">
            <a:avLst/>
          </a:prstGeom>
          <a:solidFill>
            <a:schemeClr val="accent4"/>
          </a:solidFill>
          <a:ln w="12700" cap="flat" cmpd="sng">
            <a:solidFill>
              <a:schemeClr val="accent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91433" rIns="91433" bIns="91433" anchor="ctr" anchorCtr="0">
            <a:noAutofit/>
          </a:bodyPr>
          <a:lstStyle/>
          <a:p>
            <a:endParaRPr sz="2400"/>
          </a:p>
        </p:txBody>
      </p:sp>
    </p:spTree>
    <p:extLst>
      <p:ext uri="{BB962C8B-B14F-4D97-AF65-F5344CB8AC3E}">
        <p14:creationId xmlns:p14="http://schemas.microsoft.com/office/powerpoint/2010/main" val="661686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336FAC3-B11E-E84D-A670-31CE95A115A4}"/>
              </a:ext>
            </a:extLst>
          </p:cNvPr>
          <p:cNvSpPr/>
          <p:nvPr/>
        </p:nvSpPr>
        <p:spPr>
          <a:xfrm>
            <a:off x="0" y="0"/>
            <a:ext cx="59254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541D48-DAD7-8A4D-A312-DE6A03B4409F}"/>
              </a:ext>
            </a:extLst>
          </p:cNvPr>
          <p:cNvSpPr txBox="1">
            <a:spLocks/>
          </p:cNvSpPr>
          <p:nvPr/>
        </p:nvSpPr>
        <p:spPr>
          <a:xfrm>
            <a:off x="838200" y="160021"/>
            <a:ext cx="4883092" cy="83450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bg2"/>
                </a:solidFill>
                <a:latin typeface="+mn-lt"/>
              </a:rPr>
              <a:t>Survey</a:t>
            </a:r>
            <a:r>
              <a:rPr lang="zh-CN" altLang="en-US" b="1" dirty="0">
                <a:solidFill>
                  <a:schemeClr val="bg2"/>
                </a:solidFill>
                <a:latin typeface="+mn-lt"/>
              </a:rPr>
              <a:t> </a:t>
            </a:r>
            <a:r>
              <a:rPr lang="en-US" altLang="zh-CN" b="1" dirty="0">
                <a:solidFill>
                  <a:schemeClr val="bg2"/>
                </a:solidFill>
                <a:latin typeface="+mn-lt"/>
              </a:rPr>
              <a:t>Research:</a:t>
            </a:r>
            <a:r>
              <a:rPr lang="zh-CN" altLang="en-US" b="1" dirty="0">
                <a:solidFill>
                  <a:schemeClr val="bg2"/>
                </a:solidFill>
                <a:latin typeface="+mn-lt"/>
              </a:rPr>
              <a:t> </a:t>
            </a:r>
            <a:r>
              <a:rPr lang="en-US" altLang="zh-CN" b="1" dirty="0">
                <a:solidFill>
                  <a:schemeClr val="bg2"/>
                </a:solidFill>
                <a:latin typeface="+mn-lt"/>
              </a:rPr>
              <a:t>Demographics</a:t>
            </a:r>
            <a:endParaRPr lang="en-US" b="1" dirty="0">
              <a:solidFill>
                <a:schemeClr val="bg2"/>
              </a:solidFill>
              <a:latin typeface="+mn-lt"/>
            </a:endParaRPr>
          </a:p>
          <a:p>
            <a:endParaRPr lang="en-US" b="1" dirty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8BE669D-791B-0C41-8340-7C82EB02DEE7}"/>
              </a:ext>
            </a:extLst>
          </p:cNvPr>
          <p:cNvSpPr txBox="1">
            <a:spLocks/>
          </p:cNvSpPr>
          <p:nvPr/>
        </p:nvSpPr>
        <p:spPr>
          <a:xfrm>
            <a:off x="6938395" y="169040"/>
            <a:ext cx="4883092" cy="83450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accent1"/>
                </a:solidFill>
                <a:latin typeface="+mn-lt"/>
              </a:rPr>
              <a:t>Survey</a:t>
            </a:r>
            <a:r>
              <a:rPr lang="zh-CN" altLang="en-US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 dirty="0">
                <a:solidFill>
                  <a:schemeClr val="accent1"/>
                </a:solidFill>
                <a:latin typeface="+mn-lt"/>
              </a:rPr>
              <a:t>Metrics</a:t>
            </a:r>
            <a:endParaRPr lang="en-US" b="1" dirty="0">
              <a:solidFill>
                <a:schemeClr val="accent1"/>
              </a:solidFill>
              <a:latin typeface="+mn-lt"/>
            </a:endParaRPr>
          </a:p>
          <a:p>
            <a:endParaRPr lang="en-US" b="1" dirty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6" name="Google Shape;237;p33">
            <a:extLst>
              <a:ext uri="{FF2B5EF4-FFF2-40B4-BE49-F238E27FC236}">
                <a16:creationId xmlns:a16="http://schemas.microsoft.com/office/drawing/2014/main" id="{110509E4-3F86-EB44-87A9-08A5C50A25DA}"/>
              </a:ext>
            </a:extLst>
          </p:cNvPr>
          <p:cNvSpPr txBox="1">
            <a:spLocks/>
          </p:cNvSpPr>
          <p:nvPr/>
        </p:nvSpPr>
        <p:spPr>
          <a:xfrm>
            <a:off x="6938395" y="1008162"/>
            <a:ext cx="5116000" cy="510268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spcBef>
                <a:spcPts val="0"/>
              </a:spcBef>
              <a:buSzPts val="2100"/>
              <a:buNone/>
            </a:pPr>
            <a:r>
              <a:rPr lang="en-US" sz="3600" dirty="0"/>
              <a:t>Respondents: 131</a:t>
            </a:r>
          </a:p>
          <a:p>
            <a:pPr marL="0" indent="0">
              <a:lnSpc>
                <a:spcPct val="200000"/>
              </a:lnSpc>
              <a:spcBef>
                <a:spcPts val="0"/>
              </a:spcBef>
              <a:buSzPts val="2100"/>
              <a:buNone/>
            </a:pPr>
            <a:r>
              <a:rPr lang="en-US" sz="3600" dirty="0"/>
              <a:t>Completed Responses: 7</a:t>
            </a:r>
            <a:r>
              <a:rPr lang="en-US" altLang="zh-CN" sz="3600" dirty="0"/>
              <a:t>6</a:t>
            </a:r>
            <a:endParaRPr lang="en-US" sz="3600" dirty="0"/>
          </a:p>
          <a:p>
            <a:pPr marL="0" indent="0">
              <a:lnSpc>
                <a:spcPct val="200000"/>
              </a:lnSpc>
              <a:spcBef>
                <a:spcPts val="0"/>
              </a:spcBef>
              <a:buSzPts val="2100"/>
              <a:buNone/>
            </a:pPr>
            <a:r>
              <a:rPr lang="en-US" sz="3600" dirty="0"/>
              <a:t>Partial Responses: 5</a:t>
            </a:r>
            <a:r>
              <a:rPr lang="en-US" altLang="zh-CN" sz="3600" dirty="0"/>
              <a:t>5</a:t>
            </a:r>
            <a:endParaRPr lang="en-US" sz="3600" dirty="0"/>
          </a:p>
          <a:p>
            <a:pPr marL="0" indent="0">
              <a:lnSpc>
                <a:spcPct val="200000"/>
              </a:lnSpc>
              <a:spcBef>
                <a:spcPts val="0"/>
              </a:spcBef>
              <a:buSzPts val="2100"/>
              <a:buNone/>
            </a:pPr>
            <a:r>
              <a:rPr lang="en-US" sz="3600" dirty="0"/>
              <a:t>Survey Period: 2 Weeks </a:t>
            </a:r>
          </a:p>
          <a:p>
            <a:pPr marL="126997" indent="0">
              <a:lnSpc>
                <a:spcPct val="115000"/>
              </a:lnSpc>
              <a:spcBef>
                <a:spcPts val="0"/>
              </a:spcBef>
              <a:buSzPts val="2100"/>
              <a:buNone/>
            </a:pPr>
            <a:r>
              <a:rPr lang="en-US" altLang="zh-CN" sz="3600" dirty="0"/>
              <a:t>       </a:t>
            </a:r>
            <a:r>
              <a:rPr lang="en-US" sz="3600" dirty="0"/>
              <a:t>(03/24/2020 - 04/10/2020</a:t>
            </a:r>
            <a:r>
              <a:rPr lang="en-US" sz="2800" dirty="0"/>
              <a:t>)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FAD8D93-5156-2144-ADEB-47D15CEA9AD6}"/>
              </a:ext>
            </a:extLst>
          </p:cNvPr>
          <p:cNvGrpSpPr/>
          <p:nvPr/>
        </p:nvGrpSpPr>
        <p:grpSpPr>
          <a:xfrm>
            <a:off x="1054796" y="747148"/>
            <a:ext cx="3164656" cy="5363703"/>
            <a:chOff x="838200" y="780176"/>
            <a:chExt cx="3164656" cy="5363703"/>
          </a:xfrm>
        </p:grpSpPr>
        <p:sp>
          <p:nvSpPr>
            <p:cNvPr id="5" name="Google Shape;236;p33">
              <a:extLst>
                <a:ext uri="{FF2B5EF4-FFF2-40B4-BE49-F238E27FC236}">
                  <a16:creationId xmlns:a16="http://schemas.microsoft.com/office/drawing/2014/main" id="{B7B5051B-5C03-5242-A663-FE7B2B8F2809}"/>
                </a:ext>
              </a:extLst>
            </p:cNvPr>
            <p:cNvSpPr txBox="1">
              <a:spLocks/>
            </p:cNvSpPr>
            <p:nvPr/>
          </p:nvSpPr>
          <p:spPr>
            <a:xfrm>
              <a:off x="1841814" y="780176"/>
              <a:ext cx="2161042" cy="5363703"/>
            </a:xfrm>
            <a:prstGeom prst="rect">
              <a:avLst/>
            </a:prstGeom>
          </p:spPr>
          <p:txBody>
            <a:bodyPr spcFirstLastPara="1" vert="horz" wrap="square" lIns="121900" tIns="121900" rIns="121900" bIns="121900" rtlCol="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11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26997" indent="0">
                <a:lnSpc>
                  <a:spcPct val="200000"/>
                </a:lnSpc>
                <a:spcBef>
                  <a:spcPts val="0"/>
                </a:spcBef>
                <a:buNone/>
              </a:pPr>
              <a:r>
                <a:rPr lang="en-US" sz="3600" b="1" dirty="0">
                  <a:solidFill>
                    <a:schemeClr val="bg2"/>
                  </a:solidFill>
                </a:rPr>
                <a:t>Age</a:t>
              </a:r>
            </a:p>
            <a:p>
              <a:pPr marL="126997" indent="0">
                <a:lnSpc>
                  <a:spcPct val="200000"/>
                </a:lnSpc>
                <a:spcBef>
                  <a:spcPts val="0"/>
                </a:spcBef>
                <a:buNone/>
              </a:pPr>
              <a:r>
                <a:rPr lang="en-US" sz="3600" b="1" dirty="0">
                  <a:solidFill>
                    <a:schemeClr val="bg2"/>
                  </a:solidFill>
                </a:rPr>
                <a:t>Education</a:t>
              </a:r>
            </a:p>
            <a:p>
              <a:pPr marL="126997" indent="0">
                <a:lnSpc>
                  <a:spcPct val="200000"/>
                </a:lnSpc>
                <a:spcBef>
                  <a:spcPts val="0"/>
                </a:spcBef>
                <a:buNone/>
              </a:pPr>
              <a:r>
                <a:rPr lang="en-US" sz="3600" b="1" dirty="0">
                  <a:solidFill>
                    <a:schemeClr val="bg2"/>
                  </a:solidFill>
                </a:rPr>
                <a:t>Ethnicity</a:t>
              </a:r>
            </a:p>
            <a:p>
              <a:pPr marL="126997" indent="0">
                <a:lnSpc>
                  <a:spcPct val="200000"/>
                </a:lnSpc>
                <a:spcBef>
                  <a:spcPts val="0"/>
                </a:spcBef>
                <a:buNone/>
              </a:pPr>
              <a:r>
                <a:rPr lang="en-US" sz="3600" b="1" dirty="0">
                  <a:solidFill>
                    <a:schemeClr val="bg2"/>
                  </a:solidFill>
                </a:rPr>
                <a:t>Gender</a:t>
              </a:r>
            </a:p>
            <a:p>
              <a:pPr marL="126997" indent="0">
                <a:lnSpc>
                  <a:spcPct val="200000"/>
                </a:lnSpc>
                <a:spcBef>
                  <a:spcPts val="0"/>
                </a:spcBef>
                <a:buNone/>
              </a:pPr>
              <a:r>
                <a:rPr lang="en-US" sz="3600" b="1" dirty="0">
                  <a:solidFill>
                    <a:schemeClr val="bg2"/>
                  </a:solidFill>
                </a:rPr>
                <a:t>Income</a:t>
              </a:r>
            </a:p>
          </p:txBody>
        </p:sp>
        <p:sp>
          <p:nvSpPr>
            <p:cNvPr id="7" name="birthday-cake_186377">
              <a:extLst>
                <a:ext uri="{FF2B5EF4-FFF2-40B4-BE49-F238E27FC236}">
                  <a16:creationId xmlns:a16="http://schemas.microsoft.com/office/drawing/2014/main" id="{0BFE67E2-D98E-FF48-B2D6-54307728C621}"/>
                </a:ext>
              </a:extLst>
            </p:cNvPr>
            <p:cNvSpPr>
              <a:spLocks/>
            </p:cNvSpPr>
            <p:nvPr/>
          </p:nvSpPr>
          <p:spPr>
            <a:xfrm>
              <a:off x="838200" y="1341845"/>
              <a:ext cx="609685" cy="608764"/>
            </a:xfrm>
            <a:custGeom>
              <a:avLst/>
              <a:gdLst>
                <a:gd name="connsiteX0" fmla="*/ 0 w 607639"/>
                <a:gd name="connsiteY0" fmla="*/ 567135 h 606722"/>
                <a:gd name="connsiteX1" fmla="*/ 607639 w 607639"/>
                <a:gd name="connsiteY1" fmla="*/ 567135 h 606722"/>
                <a:gd name="connsiteX2" fmla="*/ 607639 w 607639"/>
                <a:gd name="connsiteY2" fmla="*/ 606722 h 606722"/>
                <a:gd name="connsiteX3" fmla="*/ 0 w 607639"/>
                <a:gd name="connsiteY3" fmla="*/ 606722 h 606722"/>
                <a:gd name="connsiteX4" fmla="*/ 52854 w 607639"/>
                <a:gd name="connsiteY4" fmla="*/ 349511 h 606722"/>
                <a:gd name="connsiteX5" fmla="*/ 82050 w 607639"/>
                <a:gd name="connsiteY5" fmla="*/ 362133 h 606722"/>
                <a:gd name="connsiteX6" fmla="*/ 136435 w 607639"/>
                <a:gd name="connsiteY6" fmla="*/ 383821 h 606722"/>
                <a:gd name="connsiteX7" fmla="*/ 190910 w 607639"/>
                <a:gd name="connsiteY7" fmla="*/ 362133 h 606722"/>
                <a:gd name="connsiteX8" fmla="*/ 220105 w 607639"/>
                <a:gd name="connsiteY8" fmla="*/ 349511 h 606722"/>
                <a:gd name="connsiteX9" fmla="*/ 249390 w 607639"/>
                <a:gd name="connsiteY9" fmla="*/ 362133 h 606722"/>
                <a:gd name="connsiteX10" fmla="*/ 303776 w 607639"/>
                <a:gd name="connsiteY10" fmla="*/ 383821 h 606722"/>
                <a:gd name="connsiteX11" fmla="*/ 358161 w 607639"/>
                <a:gd name="connsiteY11" fmla="*/ 362133 h 606722"/>
                <a:gd name="connsiteX12" fmla="*/ 387446 w 607639"/>
                <a:gd name="connsiteY12" fmla="*/ 349511 h 606722"/>
                <a:gd name="connsiteX13" fmla="*/ 416730 w 607639"/>
                <a:gd name="connsiteY13" fmla="*/ 362133 h 606722"/>
                <a:gd name="connsiteX14" fmla="*/ 471116 w 607639"/>
                <a:gd name="connsiteY14" fmla="*/ 383821 h 606722"/>
                <a:gd name="connsiteX15" fmla="*/ 525501 w 607639"/>
                <a:gd name="connsiteY15" fmla="*/ 362133 h 606722"/>
                <a:gd name="connsiteX16" fmla="*/ 554786 w 607639"/>
                <a:gd name="connsiteY16" fmla="*/ 349511 h 606722"/>
                <a:gd name="connsiteX17" fmla="*/ 554786 w 607639"/>
                <a:gd name="connsiteY17" fmla="*/ 527548 h 606722"/>
                <a:gd name="connsiteX18" fmla="*/ 52854 w 607639"/>
                <a:gd name="connsiteY18" fmla="*/ 527548 h 606722"/>
                <a:gd name="connsiteX19" fmla="*/ 277428 w 607639"/>
                <a:gd name="connsiteY19" fmla="*/ 158278 h 606722"/>
                <a:gd name="connsiteX20" fmla="*/ 330212 w 607639"/>
                <a:gd name="connsiteY20" fmla="*/ 158278 h 606722"/>
                <a:gd name="connsiteX21" fmla="*/ 330212 w 607639"/>
                <a:gd name="connsiteY21" fmla="*/ 237382 h 606722"/>
                <a:gd name="connsiteX22" fmla="*/ 488740 w 607639"/>
                <a:gd name="connsiteY22" fmla="*/ 237382 h 606722"/>
                <a:gd name="connsiteX23" fmla="*/ 554786 w 607639"/>
                <a:gd name="connsiteY23" fmla="*/ 303333 h 606722"/>
                <a:gd name="connsiteX24" fmla="*/ 554786 w 607639"/>
                <a:gd name="connsiteY24" fmla="*/ 309999 h 606722"/>
                <a:gd name="connsiteX25" fmla="*/ 500400 w 607639"/>
                <a:gd name="connsiteY25" fmla="*/ 331597 h 606722"/>
                <a:gd name="connsiteX26" fmla="*/ 471116 w 607639"/>
                <a:gd name="connsiteY26" fmla="*/ 344218 h 606722"/>
                <a:gd name="connsiteX27" fmla="*/ 441831 w 607639"/>
                <a:gd name="connsiteY27" fmla="*/ 331597 h 606722"/>
                <a:gd name="connsiteX28" fmla="*/ 387446 w 607639"/>
                <a:gd name="connsiteY28" fmla="*/ 309999 h 606722"/>
                <a:gd name="connsiteX29" fmla="*/ 333060 w 607639"/>
                <a:gd name="connsiteY29" fmla="*/ 331597 h 606722"/>
                <a:gd name="connsiteX30" fmla="*/ 303776 w 607639"/>
                <a:gd name="connsiteY30" fmla="*/ 344218 h 606722"/>
                <a:gd name="connsiteX31" fmla="*/ 274580 w 607639"/>
                <a:gd name="connsiteY31" fmla="*/ 331597 h 606722"/>
                <a:gd name="connsiteX32" fmla="*/ 220105 w 607639"/>
                <a:gd name="connsiteY32" fmla="*/ 309999 h 606722"/>
                <a:gd name="connsiteX33" fmla="*/ 165720 w 607639"/>
                <a:gd name="connsiteY33" fmla="*/ 331597 h 606722"/>
                <a:gd name="connsiteX34" fmla="*/ 136524 w 607639"/>
                <a:gd name="connsiteY34" fmla="*/ 344218 h 606722"/>
                <a:gd name="connsiteX35" fmla="*/ 107240 w 607639"/>
                <a:gd name="connsiteY35" fmla="*/ 331597 h 606722"/>
                <a:gd name="connsiteX36" fmla="*/ 52854 w 607639"/>
                <a:gd name="connsiteY36" fmla="*/ 309999 h 606722"/>
                <a:gd name="connsiteX37" fmla="*/ 52854 w 607639"/>
                <a:gd name="connsiteY37" fmla="*/ 303333 h 606722"/>
                <a:gd name="connsiteX38" fmla="*/ 118900 w 607639"/>
                <a:gd name="connsiteY38" fmla="*/ 237382 h 606722"/>
                <a:gd name="connsiteX39" fmla="*/ 277428 w 607639"/>
                <a:gd name="connsiteY39" fmla="*/ 237382 h 606722"/>
                <a:gd name="connsiteX40" fmla="*/ 303775 w 607639"/>
                <a:gd name="connsiteY40" fmla="*/ 0 h 606722"/>
                <a:gd name="connsiteX41" fmla="*/ 350075 w 607639"/>
                <a:gd name="connsiteY41" fmla="*/ 72537 h 606722"/>
                <a:gd name="connsiteX42" fmla="*/ 303775 w 607639"/>
                <a:gd name="connsiteY42" fmla="*/ 118762 h 606722"/>
                <a:gd name="connsiteX43" fmla="*/ 257564 w 607639"/>
                <a:gd name="connsiteY43" fmla="*/ 72537 h 606722"/>
                <a:gd name="connsiteX44" fmla="*/ 303775 w 607639"/>
                <a:gd name="connsiteY44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607639" h="606722">
                  <a:moveTo>
                    <a:pt x="0" y="567135"/>
                  </a:moveTo>
                  <a:lnTo>
                    <a:pt x="607639" y="567135"/>
                  </a:lnTo>
                  <a:lnTo>
                    <a:pt x="607639" y="606722"/>
                  </a:lnTo>
                  <a:lnTo>
                    <a:pt x="0" y="606722"/>
                  </a:lnTo>
                  <a:close/>
                  <a:moveTo>
                    <a:pt x="52854" y="349511"/>
                  </a:moveTo>
                  <a:cubicBezTo>
                    <a:pt x="66651" y="349511"/>
                    <a:pt x="72436" y="354222"/>
                    <a:pt x="82050" y="362133"/>
                  </a:cubicBezTo>
                  <a:cubicBezTo>
                    <a:pt x="93176" y="371288"/>
                    <a:pt x="108486" y="383821"/>
                    <a:pt x="136435" y="383821"/>
                  </a:cubicBezTo>
                  <a:cubicBezTo>
                    <a:pt x="164474" y="383821"/>
                    <a:pt x="179783" y="371288"/>
                    <a:pt x="190910" y="362133"/>
                  </a:cubicBezTo>
                  <a:cubicBezTo>
                    <a:pt x="200523" y="354222"/>
                    <a:pt x="206309" y="349511"/>
                    <a:pt x="220105" y="349511"/>
                  </a:cubicBezTo>
                  <a:cubicBezTo>
                    <a:pt x="233991" y="349511"/>
                    <a:pt x="239777" y="354222"/>
                    <a:pt x="249390" y="362133"/>
                  </a:cubicBezTo>
                  <a:cubicBezTo>
                    <a:pt x="260516" y="371288"/>
                    <a:pt x="275826" y="383821"/>
                    <a:pt x="303776" y="383821"/>
                  </a:cubicBezTo>
                  <a:cubicBezTo>
                    <a:pt x="331814" y="383821"/>
                    <a:pt x="347035" y="371288"/>
                    <a:pt x="358161" y="362133"/>
                  </a:cubicBezTo>
                  <a:cubicBezTo>
                    <a:pt x="367863" y="354222"/>
                    <a:pt x="373649" y="349511"/>
                    <a:pt x="387446" y="349511"/>
                  </a:cubicBezTo>
                  <a:cubicBezTo>
                    <a:pt x="401242" y="349511"/>
                    <a:pt x="407117" y="354222"/>
                    <a:pt x="416730" y="362133"/>
                  </a:cubicBezTo>
                  <a:cubicBezTo>
                    <a:pt x="427857" y="371288"/>
                    <a:pt x="443077" y="383821"/>
                    <a:pt x="471116" y="383821"/>
                  </a:cubicBezTo>
                  <a:cubicBezTo>
                    <a:pt x="499154" y="383821"/>
                    <a:pt x="514375" y="371288"/>
                    <a:pt x="525501" y="362133"/>
                  </a:cubicBezTo>
                  <a:cubicBezTo>
                    <a:pt x="535115" y="354222"/>
                    <a:pt x="540989" y="349511"/>
                    <a:pt x="554786" y="349511"/>
                  </a:cubicBezTo>
                  <a:lnTo>
                    <a:pt x="554786" y="527548"/>
                  </a:lnTo>
                  <a:lnTo>
                    <a:pt x="52854" y="527548"/>
                  </a:lnTo>
                  <a:close/>
                  <a:moveTo>
                    <a:pt x="277428" y="158278"/>
                  </a:moveTo>
                  <a:lnTo>
                    <a:pt x="330212" y="158278"/>
                  </a:lnTo>
                  <a:lnTo>
                    <a:pt x="330212" y="237382"/>
                  </a:lnTo>
                  <a:lnTo>
                    <a:pt x="488740" y="237382"/>
                  </a:lnTo>
                  <a:cubicBezTo>
                    <a:pt x="525056" y="237382"/>
                    <a:pt x="554786" y="267069"/>
                    <a:pt x="554786" y="303333"/>
                  </a:cubicBezTo>
                  <a:lnTo>
                    <a:pt x="554786" y="309999"/>
                  </a:lnTo>
                  <a:cubicBezTo>
                    <a:pt x="526748" y="309999"/>
                    <a:pt x="511527" y="322442"/>
                    <a:pt x="500400" y="331597"/>
                  </a:cubicBezTo>
                  <a:cubicBezTo>
                    <a:pt x="490787" y="339507"/>
                    <a:pt x="484912" y="344218"/>
                    <a:pt x="471116" y="344218"/>
                  </a:cubicBezTo>
                  <a:cubicBezTo>
                    <a:pt x="457319" y="344218"/>
                    <a:pt x="451444" y="339507"/>
                    <a:pt x="441831" y="331597"/>
                  </a:cubicBezTo>
                  <a:cubicBezTo>
                    <a:pt x="430705" y="322442"/>
                    <a:pt x="415484" y="309999"/>
                    <a:pt x="387446" y="309999"/>
                  </a:cubicBezTo>
                  <a:cubicBezTo>
                    <a:pt x="359407" y="309999"/>
                    <a:pt x="344186" y="322442"/>
                    <a:pt x="333060" y="331597"/>
                  </a:cubicBezTo>
                  <a:cubicBezTo>
                    <a:pt x="323447" y="339507"/>
                    <a:pt x="317661" y="344218"/>
                    <a:pt x="303776" y="344218"/>
                  </a:cubicBezTo>
                  <a:cubicBezTo>
                    <a:pt x="289979" y="344218"/>
                    <a:pt x="284193" y="339507"/>
                    <a:pt x="274580" y="331597"/>
                  </a:cubicBezTo>
                  <a:cubicBezTo>
                    <a:pt x="263365" y="322442"/>
                    <a:pt x="248144" y="309999"/>
                    <a:pt x="220105" y="309999"/>
                  </a:cubicBezTo>
                  <a:cubicBezTo>
                    <a:pt x="192156" y="309999"/>
                    <a:pt x="176846" y="322442"/>
                    <a:pt x="165720" y="331597"/>
                  </a:cubicBezTo>
                  <a:cubicBezTo>
                    <a:pt x="156107" y="339507"/>
                    <a:pt x="150321" y="344218"/>
                    <a:pt x="136524" y="344218"/>
                  </a:cubicBezTo>
                  <a:cubicBezTo>
                    <a:pt x="122638" y="344218"/>
                    <a:pt x="116853" y="339507"/>
                    <a:pt x="107240" y="331597"/>
                  </a:cubicBezTo>
                  <a:cubicBezTo>
                    <a:pt x="96113" y="322442"/>
                    <a:pt x="80803" y="309999"/>
                    <a:pt x="52854" y="309999"/>
                  </a:cubicBezTo>
                  <a:lnTo>
                    <a:pt x="52854" y="303333"/>
                  </a:lnTo>
                  <a:cubicBezTo>
                    <a:pt x="52854" y="267069"/>
                    <a:pt x="82584" y="237382"/>
                    <a:pt x="118900" y="237382"/>
                  </a:cubicBezTo>
                  <a:lnTo>
                    <a:pt x="277428" y="237382"/>
                  </a:lnTo>
                  <a:close/>
                  <a:moveTo>
                    <a:pt x="303775" y="0"/>
                  </a:moveTo>
                  <a:cubicBezTo>
                    <a:pt x="331021" y="11912"/>
                    <a:pt x="350075" y="48003"/>
                    <a:pt x="350075" y="72537"/>
                  </a:cubicBezTo>
                  <a:cubicBezTo>
                    <a:pt x="350075" y="98050"/>
                    <a:pt x="329329" y="118762"/>
                    <a:pt x="303775" y="118762"/>
                  </a:cubicBezTo>
                  <a:cubicBezTo>
                    <a:pt x="278221" y="118762"/>
                    <a:pt x="257564" y="98050"/>
                    <a:pt x="257564" y="72537"/>
                  </a:cubicBezTo>
                  <a:cubicBezTo>
                    <a:pt x="257564" y="48003"/>
                    <a:pt x="276618" y="11912"/>
                    <a:pt x="303775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graduation-cap-variant_30915">
              <a:extLst>
                <a:ext uri="{FF2B5EF4-FFF2-40B4-BE49-F238E27FC236}">
                  <a16:creationId xmlns:a16="http://schemas.microsoft.com/office/drawing/2014/main" id="{F7EEE182-69B9-4B49-B173-B13FF53094D0}"/>
                </a:ext>
              </a:extLst>
            </p:cNvPr>
            <p:cNvSpPr>
              <a:spLocks/>
            </p:cNvSpPr>
            <p:nvPr/>
          </p:nvSpPr>
          <p:spPr>
            <a:xfrm>
              <a:off x="838200" y="2430476"/>
              <a:ext cx="609685" cy="446969"/>
            </a:xfrm>
            <a:custGeom>
              <a:avLst/>
              <a:gdLst>
                <a:gd name="connsiteX0" fmla="*/ 124336 w 608133"/>
                <a:gd name="connsiteY0" fmla="*/ 165476 h 445832"/>
                <a:gd name="connsiteX1" fmla="*/ 304070 w 608133"/>
                <a:gd name="connsiteY1" fmla="*/ 225979 h 445832"/>
                <a:gd name="connsiteX2" fmla="*/ 485772 w 608133"/>
                <a:gd name="connsiteY2" fmla="*/ 165476 h 445832"/>
                <a:gd name="connsiteX3" fmla="*/ 485772 w 608133"/>
                <a:gd name="connsiteY3" fmla="*/ 250808 h 445832"/>
                <a:gd name="connsiteX4" fmla="*/ 305015 w 608133"/>
                <a:gd name="connsiteY4" fmla="*/ 308089 h 445832"/>
                <a:gd name="connsiteX5" fmla="*/ 124336 w 608133"/>
                <a:gd name="connsiteY5" fmla="*/ 250101 h 445832"/>
                <a:gd name="connsiteX6" fmla="*/ 527801 w 608133"/>
                <a:gd name="connsiteY6" fmla="*/ 150728 h 445832"/>
                <a:gd name="connsiteX7" fmla="*/ 527801 w 608133"/>
                <a:gd name="connsiteY7" fmla="*/ 280008 h 445832"/>
                <a:gd name="connsiteX8" fmla="*/ 527801 w 608133"/>
                <a:gd name="connsiteY8" fmla="*/ 280244 h 445832"/>
                <a:gd name="connsiteX9" fmla="*/ 537709 w 608133"/>
                <a:gd name="connsiteY9" fmla="*/ 295962 h 445832"/>
                <a:gd name="connsiteX10" fmla="*/ 530239 w 608133"/>
                <a:gd name="connsiteY10" fmla="*/ 310265 h 445832"/>
                <a:gd name="connsiteX11" fmla="*/ 537709 w 608133"/>
                <a:gd name="connsiteY11" fmla="*/ 323311 h 445832"/>
                <a:gd name="connsiteX12" fmla="*/ 537709 w 608133"/>
                <a:gd name="connsiteY12" fmla="*/ 445832 h 445832"/>
                <a:gd name="connsiteX13" fmla="*/ 502717 w 608133"/>
                <a:gd name="connsiteY13" fmla="*/ 445832 h 445832"/>
                <a:gd name="connsiteX14" fmla="*/ 502717 w 608133"/>
                <a:gd name="connsiteY14" fmla="*/ 323311 h 445832"/>
                <a:gd name="connsiteX15" fmla="*/ 510108 w 608133"/>
                <a:gd name="connsiteY15" fmla="*/ 310265 h 445832"/>
                <a:gd name="connsiteX16" fmla="*/ 502638 w 608133"/>
                <a:gd name="connsiteY16" fmla="*/ 295962 h 445832"/>
                <a:gd name="connsiteX17" fmla="*/ 513018 w 608133"/>
                <a:gd name="connsiteY17" fmla="*/ 280008 h 445832"/>
                <a:gd name="connsiteX18" fmla="*/ 512546 w 608133"/>
                <a:gd name="connsiteY18" fmla="*/ 279379 h 445832"/>
                <a:gd name="connsiteX19" fmla="*/ 512546 w 608133"/>
                <a:gd name="connsiteY19" fmla="*/ 155522 h 445832"/>
                <a:gd name="connsiteX20" fmla="*/ 306663 w 608133"/>
                <a:gd name="connsiteY20" fmla="*/ 0 h 445832"/>
                <a:gd name="connsiteX21" fmla="*/ 608133 w 608133"/>
                <a:gd name="connsiteY21" fmla="*/ 115790 h 445832"/>
                <a:gd name="connsiteX22" fmla="*/ 306663 w 608133"/>
                <a:gd name="connsiteY22" fmla="*/ 215083 h 445832"/>
                <a:gd name="connsiteX23" fmla="*/ 0 w 608133"/>
                <a:gd name="connsiteY23" fmla="*/ 115790 h 445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608133" h="445832">
                  <a:moveTo>
                    <a:pt x="124336" y="165476"/>
                  </a:moveTo>
                  <a:lnTo>
                    <a:pt x="304070" y="225979"/>
                  </a:lnTo>
                  <a:lnTo>
                    <a:pt x="485772" y="165476"/>
                  </a:lnTo>
                  <a:lnTo>
                    <a:pt x="485772" y="250808"/>
                  </a:lnTo>
                  <a:cubicBezTo>
                    <a:pt x="485772" y="250808"/>
                    <a:pt x="404167" y="245701"/>
                    <a:pt x="305015" y="308089"/>
                  </a:cubicBezTo>
                  <a:cubicBezTo>
                    <a:pt x="305015" y="308089"/>
                    <a:pt x="219948" y="252066"/>
                    <a:pt x="124336" y="250101"/>
                  </a:cubicBezTo>
                  <a:close/>
                  <a:moveTo>
                    <a:pt x="527801" y="150728"/>
                  </a:moveTo>
                  <a:lnTo>
                    <a:pt x="527801" y="280008"/>
                  </a:lnTo>
                  <a:lnTo>
                    <a:pt x="527801" y="280244"/>
                  </a:lnTo>
                  <a:cubicBezTo>
                    <a:pt x="533620" y="283073"/>
                    <a:pt x="537709" y="289046"/>
                    <a:pt x="537709" y="295962"/>
                  </a:cubicBezTo>
                  <a:cubicBezTo>
                    <a:pt x="537709" y="301856"/>
                    <a:pt x="534721" y="307043"/>
                    <a:pt x="530239" y="310265"/>
                  </a:cubicBezTo>
                  <a:cubicBezTo>
                    <a:pt x="534721" y="312937"/>
                    <a:pt x="537709" y="317731"/>
                    <a:pt x="537709" y="323311"/>
                  </a:cubicBezTo>
                  <a:lnTo>
                    <a:pt x="537709" y="445832"/>
                  </a:lnTo>
                  <a:lnTo>
                    <a:pt x="502717" y="445832"/>
                  </a:lnTo>
                  <a:lnTo>
                    <a:pt x="502717" y="323311"/>
                  </a:lnTo>
                  <a:cubicBezTo>
                    <a:pt x="502717" y="317731"/>
                    <a:pt x="505705" y="312937"/>
                    <a:pt x="510108" y="310265"/>
                  </a:cubicBezTo>
                  <a:cubicBezTo>
                    <a:pt x="505626" y="307043"/>
                    <a:pt x="502638" y="301856"/>
                    <a:pt x="502638" y="295962"/>
                  </a:cubicBezTo>
                  <a:cubicBezTo>
                    <a:pt x="502638" y="288810"/>
                    <a:pt x="506884" y="282759"/>
                    <a:pt x="513018" y="280008"/>
                  </a:cubicBezTo>
                  <a:lnTo>
                    <a:pt x="512546" y="279379"/>
                  </a:lnTo>
                  <a:lnTo>
                    <a:pt x="512546" y="155522"/>
                  </a:lnTo>
                  <a:close/>
                  <a:moveTo>
                    <a:pt x="306663" y="0"/>
                  </a:moveTo>
                  <a:lnTo>
                    <a:pt x="608133" y="115790"/>
                  </a:lnTo>
                  <a:lnTo>
                    <a:pt x="306663" y="215083"/>
                  </a:lnTo>
                  <a:lnTo>
                    <a:pt x="0" y="11579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planet-earth_21634">
              <a:extLst>
                <a:ext uri="{FF2B5EF4-FFF2-40B4-BE49-F238E27FC236}">
                  <a16:creationId xmlns:a16="http://schemas.microsoft.com/office/drawing/2014/main" id="{54C29045-3B3F-5049-A1F6-8663471A4B57}"/>
                </a:ext>
              </a:extLst>
            </p:cNvPr>
            <p:cNvSpPr>
              <a:spLocks/>
            </p:cNvSpPr>
            <p:nvPr/>
          </p:nvSpPr>
          <p:spPr>
            <a:xfrm>
              <a:off x="838200" y="3357312"/>
              <a:ext cx="609685" cy="608862"/>
            </a:xfrm>
            <a:custGeom>
              <a:avLst/>
              <a:gdLst>
                <a:gd name="T0" fmla="*/ 201 w 833"/>
                <a:gd name="T1" fmla="*/ 278 h 833"/>
                <a:gd name="T2" fmla="*/ 180 w 833"/>
                <a:gd name="T3" fmla="*/ 274 h 833"/>
                <a:gd name="T4" fmla="*/ 833 w 833"/>
                <a:gd name="T5" fmla="*/ 417 h 833"/>
                <a:gd name="T6" fmla="*/ 335 w 833"/>
                <a:gd name="T7" fmla="*/ 779 h 833"/>
                <a:gd name="T8" fmla="*/ 381 w 833"/>
                <a:gd name="T9" fmla="*/ 753 h 833"/>
                <a:gd name="T10" fmla="*/ 317 w 833"/>
                <a:gd name="T11" fmla="*/ 592 h 833"/>
                <a:gd name="T12" fmla="*/ 197 w 833"/>
                <a:gd name="T13" fmla="*/ 484 h 833"/>
                <a:gd name="T14" fmla="*/ 81 w 833"/>
                <a:gd name="T15" fmla="*/ 405 h 833"/>
                <a:gd name="T16" fmla="*/ 115 w 833"/>
                <a:gd name="T17" fmla="*/ 334 h 833"/>
                <a:gd name="T18" fmla="*/ 158 w 833"/>
                <a:gd name="T19" fmla="*/ 357 h 833"/>
                <a:gd name="T20" fmla="*/ 341 w 833"/>
                <a:gd name="T21" fmla="*/ 271 h 833"/>
                <a:gd name="T22" fmla="*/ 380 w 833"/>
                <a:gd name="T23" fmla="*/ 227 h 833"/>
                <a:gd name="T24" fmla="*/ 338 w 833"/>
                <a:gd name="T25" fmla="*/ 179 h 833"/>
                <a:gd name="T26" fmla="*/ 345 w 833"/>
                <a:gd name="T27" fmla="*/ 146 h 833"/>
                <a:gd name="T28" fmla="*/ 301 w 833"/>
                <a:gd name="T29" fmla="*/ 134 h 833"/>
                <a:gd name="T30" fmla="*/ 264 w 833"/>
                <a:gd name="T31" fmla="*/ 118 h 833"/>
                <a:gd name="T32" fmla="*/ 226 w 833"/>
                <a:gd name="T33" fmla="*/ 104 h 833"/>
                <a:gd name="T34" fmla="*/ 132 w 833"/>
                <a:gd name="T35" fmla="*/ 158 h 833"/>
                <a:gd name="T36" fmla="*/ 294 w 833"/>
                <a:gd name="T37" fmla="*/ 782 h 833"/>
                <a:gd name="T38" fmla="*/ 633 w 833"/>
                <a:gd name="T39" fmla="*/ 139 h 833"/>
                <a:gd name="T40" fmla="*/ 633 w 833"/>
                <a:gd name="T41" fmla="*/ 133 h 833"/>
                <a:gd name="T42" fmla="*/ 629 w 833"/>
                <a:gd name="T43" fmla="*/ 99 h 833"/>
                <a:gd name="T44" fmla="*/ 642 w 833"/>
                <a:gd name="T45" fmla="*/ 119 h 833"/>
                <a:gd name="T46" fmla="*/ 603 w 833"/>
                <a:gd name="T47" fmla="*/ 188 h 833"/>
                <a:gd name="T48" fmla="*/ 607 w 833"/>
                <a:gd name="T49" fmla="*/ 194 h 833"/>
                <a:gd name="T50" fmla="*/ 610 w 833"/>
                <a:gd name="T51" fmla="*/ 200 h 833"/>
                <a:gd name="T52" fmla="*/ 612 w 833"/>
                <a:gd name="T53" fmla="*/ 176 h 833"/>
                <a:gd name="T54" fmla="*/ 559 w 833"/>
                <a:gd name="T55" fmla="*/ 138 h 833"/>
                <a:gd name="T56" fmla="*/ 523 w 833"/>
                <a:gd name="T57" fmla="*/ 100 h 833"/>
                <a:gd name="T58" fmla="*/ 492 w 833"/>
                <a:gd name="T59" fmla="*/ 60 h 833"/>
                <a:gd name="T60" fmla="*/ 472 w 833"/>
                <a:gd name="T61" fmla="*/ 60 h 833"/>
                <a:gd name="T62" fmla="*/ 440 w 833"/>
                <a:gd name="T63" fmla="*/ 70 h 833"/>
                <a:gd name="T64" fmla="*/ 446 w 833"/>
                <a:gd name="T65" fmla="*/ 127 h 833"/>
                <a:gd name="T66" fmla="*/ 523 w 833"/>
                <a:gd name="T67" fmla="*/ 120 h 833"/>
                <a:gd name="T68" fmla="*/ 370 w 833"/>
                <a:gd name="T69" fmla="*/ 168 h 833"/>
                <a:gd name="T70" fmla="*/ 386 w 833"/>
                <a:gd name="T71" fmla="*/ 116 h 833"/>
                <a:gd name="T72" fmla="*/ 353 w 833"/>
                <a:gd name="T73" fmla="*/ 112 h 833"/>
                <a:gd name="T74" fmla="*/ 352 w 833"/>
                <a:gd name="T75" fmla="*/ 82 h 833"/>
                <a:gd name="T76" fmla="*/ 350 w 833"/>
                <a:gd name="T77" fmla="*/ 99 h 833"/>
                <a:gd name="T78" fmla="*/ 357 w 833"/>
                <a:gd name="T79" fmla="*/ 62 h 833"/>
                <a:gd name="T80" fmla="*/ 286 w 833"/>
                <a:gd name="T81" fmla="*/ 110 h 833"/>
                <a:gd name="T82" fmla="*/ 296 w 833"/>
                <a:gd name="T83" fmla="*/ 96 h 833"/>
                <a:gd name="T84" fmla="*/ 327 w 833"/>
                <a:gd name="T85" fmla="*/ 99 h 833"/>
                <a:gd name="T86" fmla="*/ 328 w 833"/>
                <a:gd name="T87" fmla="*/ 81 h 833"/>
                <a:gd name="T88" fmla="*/ 311 w 833"/>
                <a:gd name="T89" fmla="*/ 91 h 833"/>
                <a:gd name="T90" fmla="*/ 407 w 833"/>
                <a:gd name="T91" fmla="*/ 65 h 833"/>
                <a:gd name="T92" fmla="*/ 405 w 833"/>
                <a:gd name="T93" fmla="*/ 91 h 833"/>
                <a:gd name="T94" fmla="*/ 358 w 833"/>
                <a:gd name="T95" fmla="*/ 248 h 833"/>
                <a:gd name="T96" fmla="*/ 205 w 833"/>
                <a:gd name="T97" fmla="*/ 435 h 833"/>
                <a:gd name="T98" fmla="*/ 135 w 833"/>
                <a:gd name="T99" fmla="*/ 401 h 833"/>
                <a:gd name="T100" fmla="*/ 802 w 833"/>
                <a:gd name="T101" fmla="*/ 417 h 833"/>
                <a:gd name="T102" fmla="*/ 669 w 833"/>
                <a:gd name="T103" fmla="*/ 290 h 833"/>
                <a:gd name="T104" fmla="*/ 663 w 833"/>
                <a:gd name="T105" fmla="*/ 296 h 833"/>
                <a:gd name="T106" fmla="*/ 613 w 833"/>
                <a:gd name="T107" fmla="*/ 467 h 833"/>
                <a:gd name="T108" fmla="*/ 675 w 833"/>
                <a:gd name="T109" fmla="*/ 159 h 833"/>
                <a:gd name="T110" fmla="*/ 650 w 833"/>
                <a:gd name="T111" fmla="*/ 182 h 833"/>
                <a:gd name="T112" fmla="*/ 620 w 833"/>
                <a:gd name="T113" fmla="*/ 162 h 833"/>
                <a:gd name="T114" fmla="*/ 630 w 833"/>
                <a:gd name="T115" fmla="*/ 196 h 833"/>
                <a:gd name="T116" fmla="*/ 638 w 833"/>
                <a:gd name="T117" fmla="*/ 272 h 833"/>
                <a:gd name="T118" fmla="*/ 641 w 833"/>
                <a:gd name="T119" fmla="*/ 281 h 833"/>
                <a:gd name="T120" fmla="*/ 696 w 833"/>
                <a:gd name="T121" fmla="*/ 215 h 833"/>
                <a:gd name="T122" fmla="*/ 709 w 833"/>
                <a:gd name="T123" fmla="*/ 209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33" h="833">
                  <a:moveTo>
                    <a:pt x="204" y="243"/>
                  </a:moveTo>
                  <a:cubicBezTo>
                    <a:pt x="199" y="240"/>
                    <a:pt x="195" y="236"/>
                    <a:pt x="190" y="235"/>
                  </a:cubicBezTo>
                  <a:cubicBezTo>
                    <a:pt x="202" y="223"/>
                    <a:pt x="207" y="222"/>
                    <a:pt x="225" y="228"/>
                  </a:cubicBezTo>
                  <a:cubicBezTo>
                    <a:pt x="229" y="244"/>
                    <a:pt x="232" y="254"/>
                    <a:pt x="243" y="260"/>
                  </a:cubicBezTo>
                  <a:lnTo>
                    <a:pt x="243" y="260"/>
                  </a:lnTo>
                  <a:cubicBezTo>
                    <a:pt x="229" y="265"/>
                    <a:pt x="219" y="280"/>
                    <a:pt x="201" y="278"/>
                  </a:cubicBezTo>
                  <a:cubicBezTo>
                    <a:pt x="203" y="272"/>
                    <a:pt x="208" y="266"/>
                    <a:pt x="208" y="259"/>
                  </a:cubicBezTo>
                  <a:lnTo>
                    <a:pt x="218" y="252"/>
                  </a:lnTo>
                  <a:cubicBezTo>
                    <a:pt x="217" y="252"/>
                    <a:pt x="216" y="252"/>
                    <a:pt x="214" y="252"/>
                  </a:cubicBezTo>
                  <a:cubicBezTo>
                    <a:pt x="211" y="252"/>
                    <a:pt x="208" y="252"/>
                    <a:pt x="206" y="253"/>
                  </a:cubicBezTo>
                  <a:cubicBezTo>
                    <a:pt x="206" y="253"/>
                    <a:pt x="199" y="259"/>
                    <a:pt x="192" y="265"/>
                  </a:cubicBezTo>
                  <a:cubicBezTo>
                    <a:pt x="190" y="268"/>
                    <a:pt x="187" y="270"/>
                    <a:pt x="180" y="274"/>
                  </a:cubicBezTo>
                  <a:cubicBezTo>
                    <a:pt x="182" y="263"/>
                    <a:pt x="185" y="255"/>
                    <a:pt x="204" y="243"/>
                  </a:cubicBezTo>
                  <a:close/>
                  <a:moveTo>
                    <a:pt x="641" y="201"/>
                  </a:moveTo>
                  <a:lnTo>
                    <a:pt x="651" y="195"/>
                  </a:lnTo>
                  <a:lnTo>
                    <a:pt x="651" y="187"/>
                  </a:lnTo>
                  <a:cubicBezTo>
                    <a:pt x="647" y="192"/>
                    <a:pt x="643" y="195"/>
                    <a:pt x="641" y="201"/>
                  </a:cubicBezTo>
                  <a:close/>
                  <a:moveTo>
                    <a:pt x="833" y="417"/>
                  </a:moveTo>
                  <a:cubicBezTo>
                    <a:pt x="833" y="647"/>
                    <a:pt x="647" y="833"/>
                    <a:pt x="417" y="833"/>
                  </a:cubicBezTo>
                  <a:cubicBezTo>
                    <a:pt x="187" y="833"/>
                    <a:pt x="0" y="647"/>
                    <a:pt x="0" y="417"/>
                  </a:cubicBezTo>
                  <a:cubicBezTo>
                    <a:pt x="0" y="187"/>
                    <a:pt x="187" y="0"/>
                    <a:pt x="417" y="0"/>
                  </a:cubicBezTo>
                  <a:cubicBezTo>
                    <a:pt x="647" y="0"/>
                    <a:pt x="833" y="187"/>
                    <a:pt x="833" y="417"/>
                  </a:cubicBezTo>
                  <a:close/>
                  <a:moveTo>
                    <a:pt x="339" y="794"/>
                  </a:moveTo>
                  <a:cubicBezTo>
                    <a:pt x="334" y="786"/>
                    <a:pt x="333" y="786"/>
                    <a:pt x="335" y="779"/>
                  </a:cubicBezTo>
                  <a:lnTo>
                    <a:pt x="324" y="776"/>
                  </a:lnTo>
                  <a:cubicBezTo>
                    <a:pt x="334" y="774"/>
                    <a:pt x="336" y="774"/>
                    <a:pt x="346" y="774"/>
                  </a:cubicBezTo>
                  <a:cubicBezTo>
                    <a:pt x="345" y="772"/>
                    <a:pt x="343" y="769"/>
                    <a:pt x="341" y="767"/>
                  </a:cubicBezTo>
                  <a:cubicBezTo>
                    <a:pt x="350" y="763"/>
                    <a:pt x="360" y="762"/>
                    <a:pt x="368" y="756"/>
                  </a:cubicBezTo>
                  <a:cubicBezTo>
                    <a:pt x="370" y="757"/>
                    <a:pt x="372" y="757"/>
                    <a:pt x="374" y="758"/>
                  </a:cubicBezTo>
                  <a:lnTo>
                    <a:pt x="381" y="753"/>
                  </a:lnTo>
                  <a:cubicBezTo>
                    <a:pt x="382" y="734"/>
                    <a:pt x="382" y="734"/>
                    <a:pt x="378" y="724"/>
                  </a:cubicBezTo>
                  <a:cubicBezTo>
                    <a:pt x="428" y="694"/>
                    <a:pt x="428" y="694"/>
                    <a:pt x="421" y="676"/>
                  </a:cubicBezTo>
                  <a:cubicBezTo>
                    <a:pt x="449" y="646"/>
                    <a:pt x="449" y="646"/>
                    <a:pt x="450" y="627"/>
                  </a:cubicBezTo>
                  <a:cubicBezTo>
                    <a:pt x="451" y="625"/>
                    <a:pt x="451" y="622"/>
                    <a:pt x="451" y="620"/>
                  </a:cubicBezTo>
                  <a:cubicBezTo>
                    <a:pt x="450" y="620"/>
                    <a:pt x="385" y="617"/>
                    <a:pt x="345" y="580"/>
                  </a:cubicBezTo>
                  <a:cubicBezTo>
                    <a:pt x="340" y="581"/>
                    <a:pt x="331" y="581"/>
                    <a:pt x="317" y="592"/>
                  </a:cubicBezTo>
                  <a:cubicBezTo>
                    <a:pt x="314" y="590"/>
                    <a:pt x="309" y="586"/>
                    <a:pt x="305" y="584"/>
                  </a:cubicBezTo>
                  <a:lnTo>
                    <a:pt x="315" y="574"/>
                  </a:lnTo>
                  <a:cubicBezTo>
                    <a:pt x="299" y="544"/>
                    <a:pt x="296" y="544"/>
                    <a:pt x="284" y="542"/>
                  </a:cubicBezTo>
                  <a:cubicBezTo>
                    <a:pt x="261" y="539"/>
                    <a:pt x="261" y="539"/>
                    <a:pt x="255" y="518"/>
                  </a:cubicBezTo>
                  <a:lnTo>
                    <a:pt x="249" y="512"/>
                  </a:lnTo>
                  <a:cubicBezTo>
                    <a:pt x="235" y="498"/>
                    <a:pt x="216" y="491"/>
                    <a:pt x="197" y="484"/>
                  </a:cubicBezTo>
                  <a:lnTo>
                    <a:pt x="184" y="485"/>
                  </a:lnTo>
                  <a:cubicBezTo>
                    <a:pt x="173" y="479"/>
                    <a:pt x="168" y="476"/>
                    <a:pt x="158" y="470"/>
                  </a:cubicBezTo>
                  <a:cubicBezTo>
                    <a:pt x="143" y="484"/>
                    <a:pt x="138" y="481"/>
                    <a:pt x="107" y="460"/>
                  </a:cubicBezTo>
                  <a:cubicBezTo>
                    <a:pt x="107" y="458"/>
                    <a:pt x="98" y="443"/>
                    <a:pt x="81" y="433"/>
                  </a:cubicBezTo>
                  <a:lnTo>
                    <a:pt x="78" y="425"/>
                  </a:lnTo>
                  <a:cubicBezTo>
                    <a:pt x="79" y="419"/>
                    <a:pt x="80" y="412"/>
                    <a:pt x="81" y="405"/>
                  </a:cubicBezTo>
                  <a:cubicBezTo>
                    <a:pt x="87" y="398"/>
                    <a:pt x="88" y="396"/>
                    <a:pt x="91" y="387"/>
                  </a:cubicBezTo>
                  <a:cubicBezTo>
                    <a:pt x="83" y="386"/>
                    <a:pt x="78" y="389"/>
                    <a:pt x="69" y="400"/>
                  </a:cubicBezTo>
                  <a:cubicBezTo>
                    <a:pt x="65" y="399"/>
                    <a:pt x="61" y="397"/>
                    <a:pt x="58" y="395"/>
                  </a:cubicBezTo>
                  <a:cubicBezTo>
                    <a:pt x="57" y="390"/>
                    <a:pt x="52" y="371"/>
                    <a:pt x="55" y="352"/>
                  </a:cubicBezTo>
                  <a:cubicBezTo>
                    <a:pt x="62" y="348"/>
                    <a:pt x="62" y="348"/>
                    <a:pt x="75" y="323"/>
                  </a:cubicBezTo>
                  <a:cubicBezTo>
                    <a:pt x="100" y="324"/>
                    <a:pt x="100" y="324"/>
                    <a:pt x="115" y="334"/>
                  </a:cubicBezTo>
                  <a:cubicBezTo>
                    <a:pt x="118" y="332"/>
                    <a:pt x="123" y="329"/>
                    <a:pt x="127" y="327"/>
                  </a:cubicBezTo>
                  <a:lnTo>
                    <a:pt x="131" y="339"/>
                  </a:lnTo>
                  <a:cubicBezTo>
                    <a:pt x="135" y="340"/>
                    <a:pt x="136" y="340"/>
                    <a:pt x="144" y="337"/>
                  </a:cubicBezTo>
                  <a:cubicBezTo>
                    <a:pt x="141" y="353"/>
                    <a:pt x="145" y="370"/>
                    <a:pt x="144" y="386"/>
                  </a:cubicBezTo>
                  <a:cubicBezTo>
                    <a:pt x="150" y="381"/>
                    <a:pt x="158" y="375"/>
                    <a:pt x="164" y="370"/>
                  </a:cubicBezTo>
                  <a:lnTo>
                    <a:pt x="158" y="357"/>
                  </a:lnTo>
                  <a:cubicBezTo>
                    <a:pt x="160" y="349"/>
                    <a:pt x="161" y="345"/>
                    <a:pt x="168" y="333"/>
                  </a:cubicBezTo>
                  <a:cubicBezTo>
                    <a:pt x="167" y="336"/>
                    <a:pt x="167" y="339"/>
                    <a:pt x="166" y="343"/>
                  </a:cubicBezTo>
                  <a:cubicBezTo>
                    <a:pt x="174" y="337"/>
                    <a:pt x="184" y="334"/>
                    <a:pt x="192" y="329"/>
                  </a:cubicBezTo>
                  <a:cubicBezTo>
                    <a:pt x="199" y="329"/>
                    <a:pt x="205" y="330"/>
                    <a:pt x="210" y="331"/>
                  </a:cubicBezTo>
                  <a:cubicBezTo>
                    <a:pt x="228" y="310"/>
                    <a:pt x="228" y="310"/>
                    <a:pt x="234" y="304"/>
                  </a:cubicBezTo>
                  <a:cubicBezTo>
                    <a:pt x="264" y="291"/>
                    <a:pt x="264" y="291"/>
                    <a:pt x="341" y="271"/>
                  </a:cubicBezTo>
                  <a:cubicBezTo>
                    <a:pt x="334" y="269"/>
                    <a:pt x="334" y="269"/>
                    <a:pt x="328" y="262"/>
                  </a:cubicBezTo>
                  <a:cubicBezTo>
                    <a:pt x="331" y="259"/>
                    <a:pt x="335" y="255"/>
                    <a:pt x="338" y="252"/>
                  </a:cubicBezTo>
                  <a:cubicBezTo>
                    <a:pt x="337" y="252"/>
                    <a:pt x="337" y="252"/>
                    <a:pt x="303" y="258"/>
                  </a:cubicBezTo>
                  <a:cubicBezTo>
                    <a:pt x="320" y="245"/>
                    <a:pt x="336" y="244"/>
                    <a:pt x="366" y="245"/>
                  </a:cubicBezTo>
                  <a:cubicBezTo>
                    <a:pt x="373" y="245"/>
                    <a:pt x="373" y="245"/>
                    <a:pt x="401" y="222"/>
                  </a:cubicBezTo>
                  <a:cubicBezTo>
                    <a:pt x="393" y="222"/>
                    <a:pt x="391" y="223"/>
                    <a:pt x="380" y="227"/>
                  </a:cubicBezTo>
                  <a:cubicBezTo>
                    <a:pt x="382" y="221"/>
                    <a:pt x="382" y="221"/>
                    <a:pt x="385" y="215"/>
                  </a:cubicBezTo>
                  <a:cubicBezTo>
                    <a:pt x="383" y="211"/>
                    <a:pt x="380" y="207"/>
                    <a:pt x="379" y="203"/>
                  </a:cubicBezTo>
                  <a:cubicBezTo>
                    <a:pt x="380" y="198"/>
                    <a:pt x="380" y="198"/>
                    <a:pt x="384" y="191"/>
                  </a:cubicBezTo>
                  <a:cubicBezTo>
                    <a:pt x="375" y="187"/>
                    <a:pt x="367" y="187"/>
                    <a:pt x="358" y="189"/>
                  </a:cubicBezTo>
                  <a:cubicBezTo>
                    <a:pt x="345" y="168"/>
                    <a:pt x="345" y="168"/>
                    <a:pt x="339" y="167"/>
                  </a:cubicBezTo>
                  <a:cubicBezTo>
                    <a:pt x="339" y="171"/>
                    <a:pt x="338" y="176"/>
                    <a:pt x="338" y="179"/>
                  </a:cubicBezTo>
                  <a:cubicBezTo>
                    <a:pt x="334" y="179"/>
                    <a:pt x="329" y="178"/>
                    <a:pt x="325" y="178"/>
                  </a:cubicBezTo>
                  <a:cubicBezTo>
                    <a:pt x="309" y="196"/>
                    <a:pt x="290" y="212"/>
                    <a:pt x="273" y="230"/>
                  </a:cubicBezTo>
                  <a:cubicBezTo>
                    <a:pt x="265" y="220"/>
                    <a:pt x="260" y="190"/>
                    <a:pt x="259" y="180"/>
                  </a:cubicBezTo>
                  <a:cubicBezTo>
                    <a:pt x="264" y="177"/>
                    <a:pt x="271" y="174"/>
                    <a:pt x="276" y="172"/>
                  </a:cubicBezTo>
                  <a:lnTo>
                    <a:pt x="289" y="165"/>
                  </a:lnTo>
                  <a:cubicBezTo>
                    <a:pt x="330" y="139"/>
                    <a:pt x="330" y="139"/>
                    <a:pt x="345" y="146"/>
                  </a:cubicBezTo>
                  <a:cubicBezTo>
                    <a:pt x="349" y="143"/>
                    <a:pt x="353" y="139"/>
                    <a:pt x="357" y="136"/>
                  </a:cubicBezTo>
                  <a:lnTo>
                    <a:pt x="354" y="128"/>
                  </a:lnTo>
                  <a:cubicBezTo>
                    <a:pt x="346" y="132"/>
                    <a:pt x="343" y="133"/>
                    <a:pt x="338" y="134"/>
                  </a:cubicBezTo>
                  <a:cubicBezTo>
                    <a:pt x="334" y="125"/>
                    <a:pt x="337" y="115"/>
                    <a:pt x="336" y="106"/>
                  </a:cubicBezTo>
                  <a:lnTo>
                    <a:pt x="334" y="105"/>
                  </a:lnTo>
                  <a:cubicBezTo>
                    <a:pt x="318" y="135"/>
                    <a:pt x="318" y="135"/>
                    <a:pt x="301" y="134"/>
                  </a:cubicBezTo>
                  <a:cubicBezTo>
                    <a:pt x="300" y="133"/>
                    <a:pt x="300" y="132"/>
                    <a:pt x="299" y="130"/>
                  </a:cubicBezTo>
                  <a:cubicBezTo>
                    <a:pt x="292" y="130"/>
                    <a:pt x="291" y="129"/>
                    <a:pt x="283" y="126"/>
                  </a:cubicBezTo>
                  <a:cubicBezTo>
                    <a:pt x="279" y="128"/>
                    <a:pt x="275" y="130"/>
                    <a:pt x="271" y="132"/>
                  </a:cubicBezTo>
                  <a:cubicBezTo>
                    <a:pt x="272" y="131"/>
                    <a:pt x="272" y="129"/>
                    <a:pt x="273" y="128"/>
                  </a:cubicBezTo>
                  <a:cubicBezTo>
                    <a:pt x="271" y="128"/>
                    <a:pt x="267" y="127"/>
                    <a:pt x="265" y="127"/>
                  </a:cubicBezTo>
                  <a:cubicBezTo>
                    <a:pt x="265" y="124"/>
                    <a:pt x="264" y="120"/>
                    <a:pt x="264" y="118"/>
                  </a:cubicBezTo>
                  <a:cubicBezTo>
                    <a:pt x="229" y="135"/>
                    <a:pt x="229" y="135"/>
                    <a:pt x="224" y="129"/>
                  </a:cubicBezTo>
                  <a:cubicBezTo>
                    <a:pt x="240" y="126"/>
                    <a:pt x="242" y="126"/>
                    <a:pt x="260" y="117"/>
                  </a:cubicBezTo>
                  <a:cubicBezTo>
                    <a:pt x="257" y="116"/>
                    <a:pt x="255" y="115"/>
                    <a:pt x="252" y="114"/>
                  </a:cubicBezTo>
                  <a:lnTo>
                    <a:pt x="255" y="107"/>
                  </a:lnTo>
                  <a:cubicBezTo>
                    <a:pt x="252" y="106"/>
                    <a:pt x="248" y="104"/>
                    <a:pt x="245" y="103"/>
                  </a:cubicBezTo>
                  <a:cubicBezTo>
                    <a:pt x="236" y="107"/>
                    <a:pt x="233" y="107"/>
                    <a:pt x="226" y="104"/>
                  </a:cubicBezTo>
                  <a:cubicBezTo>
                    <a:pt x="228" y="101"/>
                    <a:pt x="231" y="96"/>
                    <a:pt x="233" y="93"/>
                  </a:cubicBezTo>
                  <a:cubicBezTo>
                    <a:pt x="229" y="91"/>
                    <a:pt x="226" y="91"/>
                    <a:pt x="211" y="94"/>
                  </a:cubicBezTo>
                  <a:cubicBezTo>
                    <a:pt x="212" y="93"/>
                    <a:pt x="213" y="91"/>
                    <a:pt x="214" y="90"/>
                  </a:cubicBezTo>
                  <a:cubicBezTo>
                    <a:pt x="196" y="101"/>
                    <a:pt x="178" y="114"/>
                    <a:pt x="162" y="128"/>
                  </a:cubicBezTo>
                  <a:cubicBezTo>
                    <a:pt x="163" y="128"/>
                    <a:pt x="164" y="129"/>
                    <a:pt x="165" y="129"/>
                  </a:cubicBezTo>
                  <a:cubicBezTo>
                    <a:pt x="152" y="140"/>
                    <a:pt x="142" y="149"/>
                    <a:pt x="132" y="158"/>
                  </a:cubicBezTo>
                  <a:cubicBezTo>
                    <a:pt x="74" y="222"/>
                    <a:pt x="37" y="305"/>
                    <a:pt x="32" y="397"/>
                  </a:cubicBezTo>
                  <a:cubicBezTo>
                    <a:pt x="94" y="437"/>
                    <a:pt x="122" y="509"/>
                    <a:pt x="123" y="509"/>
                  </a:cubicBezTo>
                  <a:cubicBezTo>
                    <a:pt x="79" y="577"/>
                    <a:pt x="115" y="597"/>
                    <a:pt x="140" y="610"/>
                  </a:cubicBezTo>
                  <a:cubicBezTo>
                    <a:pt x="141" y="617"/>
                    <a:pt x="143" y="623"/>
                    <a:pt x="145" y="629"/>
                  </a:cubicBezTo>
                  <a:cubicBezTo>
                    <a:pt x="155" y="639"/>
                    <a:pt x="186" y="666"/>
                    <a:pt x="212" y="674"/>
                  </a:cubicBezTo>
                  <a:cubicBezTo>
                    <a:pt x="222" y="721"/>
                    <a:pt x="249" y="758"/>
                    <a:pt x="294" y="782"/>
                  </a:cubicBezTo>
                  <a:cubicBezTo>
                    <a:pt x="308" y="787"/>
                    <a:pt x="324" y="791"/>
                    <a:pt x="339" y="794"/>
                  </a:cubicBezTo>
                  <a:close/>
                  <a:moveTo>
                    <a:pt x="591" y="73"/>
                  </a:moveTo>
                  <a:cubicBezTo>
                    <a:pt x="589" y="75"/>
                    <a:pt x="587" y="76"/>
                    <a:pt x="584" y="78"/>
                  </a:cubicBezTo>
                  <a:cubicBezTo>
                    <a:pt x="601" y="97"/>
                    <a:pt x="603" y="99"/>
                    <a:pt x="611" y="114"/>
                  </a:cubicBezTo>
                  <a:cubicBezTo>
                    <a:pt x="609" y="125"/>
                    <a:pt x="609" y="125"/>
                    <a:pt x="629" y="141"/>
                  </a:cubicBezTo>
                  <a:cubicBezTo>
                    <a:pt x="630" y="140"/>
                    <a:pt x="632" y="139"/>
                    <a:pt x="633" y="139"/>
                  </a:cubicBezTo>
                  <a:cubicBezTo>
                    <a:pt x="631" y="133"/>
                    <a:pt x="631" y="133"/>
                    <a:pt x="625" y="125"/>
                  </a:cubicBezTo>
                  <a:lnTo>
                    <a:pt x="626" y="126"/>
                  </a:lnTo>
                  <a:lnTo>
                    <a:pt x="628" y="128"/>
                  </a:lnTo>
                  <a:lnTo>
                    <a:pt x="630" y="129"/>
                  </a:lnTo>
                  <a:lnTo>
                    <a:pt x="632" y="131"/>
                  </a:lnTo>
                  <a:lnTo>
                    <a:pt x="633" y="133"/>
                  </a:lnTo>
                  <a:lnTo>
                    <a:pt x="635" y="135"/>
                  </a:lnTo>
                  <a:lnTo>
                    <a:pt x="637" y="137"/>
                  </a:lnTo>
                  <a:lnTo>
                    <a:pt x="639" y="139"/>
                  </a:lnTo>
                  <a:lnTo>
                    <a:pt x="642" y="139"/>
                  </a:lnTo>
                  <a:cubicBezTo>
                    <a:pt x="646" y="129"/>
                    <a:pt x="646" y="129"/>
                    <a:pt x="622" y="99"/>
                  </a:cubicBezTo>
                  <a:lnTo>
                    <a:pt x="629" y="99"/>
                  </a:lnTo>
                  <a:lnTo>
                    <a:pt x="641" y="115"/>
                  </a:lnTo>
                  <a:cubicBezTo>
                    <a:pt x="643" y="115"/>
                    <a:pt x="647" y="115"/>
                    <a:pt x="650" y="115"/>
                  </a:cubicBezTo>
                  <a:cubicBezTo>
                    <a:pt x="651" y="114"/>
                    <a:pt x="652" y="113"/>
                    <a:pt x="653" y="112"/>
                  </a:cubicBezTo>
                  <a:cubicBezTo>
                    <a:pt x="633" y="97"/>
                    <a:pt x="613" y="84"/>
                    <a:pt x="591" y="73"/>
                  </a:cubicBezTo>
                  <a:close/>
                  <a:moveTo>
                    <a:pt x="643" y="119"/>
                  </a:moveTo>
                  <a:lnTo>
                    <a:pt x="642" y="119"/>
                  </a:lnTo>
                  <a:lnTo>
                    <a:pt x="642" y="119"/>
                  </a:lnTo>
                  <a:cubicBezTo>
                    <a:pt x="643" y="122"/>
                    <a:pt x="643" y="124"/>
                    <a:pt x="643" y="127"/>
                  </a:cubicBezTo>
                  <a:lnTo>
                    <a:pt x="644" y="128"/>
                  </a:lnTo>
                  <a:cubicBezTo>
                    <a:pt x="650" y="134"/>
                    <a:pt x="651" y="136"/>
                    <a:pt x="651" y="137"/>
                  </a:cubicBezTo>
                  <a:cubicBezTo>
                    <a:pt x="651" y="136"/>
                    <a:pt x="648" y="129"/>
                    <a:pt x="643" y="119"/>
                  </a:cubicBezTo>
                  <a:close/>
                  <a:moveTo>
                    <a:pt x="603" y="188"/>
                  </a:moveTo>
                  <a:lnTo>
                    <a:pt x="603" y="189"/>
                  </a:lnTo>
                  <a:lnTo>
                    <a:pt x="604" y="190"/>
                  </a:lnTo>
                  <a:lnTo>
                    <a:pt x="605" y="191"/>
                  </a:lnTo>
                  <a:lnTo>
                    <a:pt x="605" y="192"/>
                  </a:lnTo>
                  <a:lnTo>
                    <a:pt x="606" y="193"/>
                  </a:lnTo>
                  <a:lnTo>
                    <a:pt x="607" y="194"/>
                  </a:lnTo>
                  <a:lnTo>
                    <a:pt x="607" y="195"/>
                  </a:lnTo>
                  <a:lnTo>
                    <a:pt x="608" y="196"/>
                  </a:lnTo>
                  <a:lnTo>
                    <a:pt x="608" y="197"/>
                  </a:lnTo>
                  <a:lnTo>
                    <a:pt x="609" y="198"/>
                  </a:lnTo>
                  <a:lnTo>
                    <a:pt x="609" y="199"/>
                  </a:lnTo>
                  <a:lnTo>
                    <a:pt x="610" y="200"/>
                  </a:lnTo>
                  <a:lnTo>
                    <a:pt x="611" y="201"/>
                  </a:lnTo>
                  <a:lnTo>
                    <a:pt x="611" y="202"/>
                  </a:lnTo>
                  <a:lnTo>
                    <a:pt x="612" y="203"/>
                  </a:lnTo>
                  <a:lnTo>
                    <a:pt x="612" y="205"/>
                  </a:lnTo>
                  <a:cubicBezTo>
                    <a:pt x="613" y="197"/>
                    <a:pt x="615" y="194"/>
                    <a:pt x="620" y="192"/>
                  </a:cubicBezTo>
                  <a:lnTo>
                    <a:pt x="612" y="176"/>
                  </a:lnTo>
                  <a:lnTo>
                    <a:pt x="611" y="177"/>
                  </a:lnTo>
                  <a:cubicBezTo>
                    <a:pt x="607" y="178"/>
                    <a:pt x="605" y="184"/>
                    <a:pt x="603" y="188"/>
                  </a:cubicBezTo>
                  <a:close/>
                  <a:moveTo>
                    <a:pt x="542" y="137"/>
                  </a:moveTo>
                  <a:cubicBezTo>
                    <a:pt x="537" y="138"/>
                    <a:pt x="533" y="139"/>
                    <a:pt x="530" y="142"/>
                  </a:cubicBezTo>
                  <a:cubicBezTo>
                    <a:pt x="533" y="144"/>
                    <a:pt x="537" y="146"/>
                    <a:pt x="540" y="148"/>
                  </a:cubicBezTo>
                  <a:cubicBezTo>
                    <a:pt x="559" y="145"/>
                    <a:pt x="559" y="141"/>
                    <a:pt x="559" y="138"/>
                  </a:cubicBezTo>
                  <a:lnTo>
                    <a:pt x="559" y="136"/>
                  </a:lnTo>
                  <a:cubicBezTo>
                    <a:pt x="553" y="136"/>
                    <a:pt x="548" y="136"/>
                    <a:pt x="542" y="137"/>
                  </a:cubicBezTo>
                  <a:close/>
                  <a:moveTo>
                    <a:pt x="510" y="113"/>
                  </a:moveTo>
                  <a:cubicBezTo>
                    <a:pt x="512" y="111"/>
                    <a:pt x="513" y="111"/>
                    <a:pt x="524" y="111"/>
                  </a:cubicBezTo>
                  <a:cubicBezTo>
                    <a:pt x="521" y="106"/>
                    <a:pt x="518" y="102"/>
                    <a:pt x="515" y="98"/>
                  </a:cubicBezTo>
                  <a:cubicBezTo>
                    <a:pt x="516" y="98"/>
                    <a:pt x="518" y="98"/>
                    <a:pt x="523" y="100"/>
                  </a:cubicBezTo>
                  <a:cubicBezTo>
                    <a:pt x="522" y="97"/>
                    <a:pt x="521" y="94"/>
                    <a:pt x="521" y="92"/>
                  </a:cubicBezTo>
                  <a:cubicBezTo>
                    <a:pt x="506" y="79"/>
                    <a:pt x="501" y="63"/>
                    <a:pt x="501" y="63"/>
                  </a:cubicBezTo>
                  <a:lnTo>
                    <a:pt x="501" y="62"/>
                  </a:lnTo>
                  <a:cubicBezTo>
                    <a:pt x="493" y="68"/>
                    <a:pt x="493" y="69"/>
                    <a:pt x="489" y="67"/>
                  </a:cubicBezTo>
                  <a:cubicBezTo>
                    <a:pt x="487" y="65"/>
                    <a:pt x="486" y="63"/>
                    <a:pt x="484" y="61"/>
                  </a:cubicBezTo>
                  <a:cubicBezTo>
                    <a:pt x="486" y="61"/>
                    <a:pt x="489" y="60"/>
                    <a:pt x="492" y="60"/>
                  </a:cubicBezTo>
                  <a:lnTo>
                    <a:pt x="483" y="55"/>
                  </a:lnTo>
                  <a:lnTo>
                    <a:pt x="482" y="56"/>
                  </a:lnTo>
                  <a:lnTo>
                    <a:pt x="480" y="56"/>
                  </a:lnTo>
                  <a:lnTo>
                    <a:pt x="479" y="57"/>
                  </a:lnTo>
                  <a:cubicBezTo>
                    <a:pt x="477" y="57"/>
                    <a:pt x="476" y="59"/>
                    <a:pt x="474" y="60"/>
                  </a:cubicBezTo>
                  <a:cubicBezTo>
                    <a:pt x="473" y="60"/>
                    <a:pt x="472" y="60"/>
                    <a:pt x="472" y="60"/>
                  </a:cubicBezTo>
                  <a:cubicBezTo>
                    <a:pt x="471" y="60"/>
                    <a:pt x="470" y="59"/>
                    <a:pt x="469" y="60"/>
                  </a:cubicBezTo>
                  <a:cubicBezTo>
                    <a:pt x="467" y="62"/>
                    <a:pt x="467" y="64"/>
                    <a:pt x="467" y="68"/>
                  </a:cubicBezTo>
                  <a:cubicBezTo>
                    <a:pt x="464" y="67"/>
                    <a:pt x="462" y="65"/>
                    <a:pt x="459" y="65"/>
                  </a:cubicBezTo>
                  <a:cubicBezTo>
                    <a:pt x="455" y="65"/>
                    <a:pt x="451" y="65"/>
                    <a:pt x="451" y="65"/>
                  </a:cubicBezTo>
                  <a:cubicBezTo>
                    <a:pt x="450" y="65"/>
                    <a:pt x="447" y="63"/>
                    <a:pt x="441" y="61"/>
                  </a:cubicBezTo>
                  <a:cubicBezTo>
                    <a:pt x="440" y="63"/>
                    <a:pt x="440" y="67"/>
                    <a:pt x="440" y="70"/>
                  </a:cubicBezTo>
                  <a:cubicBezTo>
                    <a:pt x="438" y="70"/>
                    <a:pt x="437" y="70"/>
                    <a:pt x="434" y="66"/>
                  </a:cubicBezTo>
                  <a:cubicBezTo>
                    <a:pt x="429" y="75"/>
                    <a:pt x="424" y="80"/>
                    <a:pt x="416" y="89"/>
                  </a:cubicBezTo>
                  <a:cubicBezTo>
                    <a:pt x="420" y="89"/>
                    <a:pt x="427" y="91"/>
                    <a:pt x="427" y="91"/>
                  </a:cubicBezTo>
                  <a:cubicBezTo>
                    <a:pt x="432" y="95"/>
                    <a:pt x="436" y="103"/>
                    <a:pt x="441" y="108"/>
                  </a:cubicBezTo>
                  <a:cubicBezTo>
                    <a:pt x="441" y="111"/>
                    <a:pt x="441" y="114"/>
                    <a:pt x="440" y="119"/>
                  </a:cubicBezTo>
                  <a:cubicBezTo>
                    <a:pt x="442" y="121"/>
                    <a:pt x="444" y="124"/>
                    <a:pt x="446" y="127"/>
                  </a:cubicBezTo>
                  <a:cubicBezTo>
                    <a:pt x="444" y="133"/>
                    <a:pt x="441" y="138"/>
                    <a:pt x="439" y="143"/>
                  </a:cubicBezTo>
                  <a:lnTo>
                    <a:pt x="437" y="146"/>
                  </a:lnTo>
                  <a:cubicBezTo>
                    <a:pt x="437" y="153"/>
                    <a:pt x="442" y="158"/>
                    <a:pt x="443" y="165"/>
                  </a:cubicBezTo>
                  <a:cubicBezTo>
                    <a:pt x="449" y="166"/>
                    <a:pt x="452" y="173"/>
                    <a:pt x="459" y="173"/>
                  </a:cubicBezTo>
                  <a:cubicBezTo>
                    <a:pt x="465" y="173"/>
                    <a:pt x="465" y="169"/>
                    <a:pt x="464" y="164"/>
                  </a:cubicBezTo>
                  <a:cubicBezTo>
                    <a:pt x="473" y="162"/>
                    <a:pt x="503" y="145"/>
                    <a:pt x="523" y="120"/>
                  </a:cubicBezTo>
                  <a:cubicBezTo>
                    <a:pt x="520" y="120"/>
                    <a:pt x="510" y="115"/>
                    <a:pt x="510" y="113"/>
                  </a:cubicBezTo>
                  <a:close/>
                  <a:moveTo>
                    <a:pt x="378" y="129"/>
                  </a:moveTo>
                  <a:cubicBezTo>
                    <a:pt x="370" y="138"/>
                    <a:pt x="366" y="143"/>
                    <a:pt x="361" y="152"/>
                  </a:cubicBezTo>
                  <a:cubicBezTo>
                    <a:pt x="356" y="152"/>
                    <a:pt x="351" y="153"/>
                    <a:pt x="345" y="154"/>
                  </a:cubicBezTo>
                  <a:cubicBezTo>
                    <a:pt x="351" y="155"/>
                    <a:pt x="357" y="155"/>
                    <a:pt x="363" y="155"/>
                  </a:cubicBezTo>
                  <a:lnTo>
                    <a:pt x="370" y="168"/>
                  </a:lnTo>
                  <a:cubicBezTo>
                    <a:pt x="383" y="143"/>
                    <a:pt x="391" y="148"/>
                    <a:pt x="400" y="157"/>
                  </a:cubicBezTo>
                  <a:cubicBezTo>
                    <a:pt x="402" y="155"/>
                    <a:pt x="406" y="150"/>
                    <a:pt x="407" y="144"/>
                  </a:cubicBezTo>
                  <a:lnTo>
                    <a:pt x="407" y="142"/>
                  </a:lnTo>
                  <a:cubicBezTo>
                    <a:pt x="401" y="144"/>
                    <a:pt x="402" y="135"/>
                    <a:pt x="402" y="130"/>
                  </a:cubicBezTo>
                  <a:cubicBezTo>
                    <a:pt x="396" y="126"/>
                    <a:pt x="395" y="123"/>
                    <a:pt x="395" y="119"/>
                  </a:cubicBezTo>
                  <a:cubicBezTo>
                    <a:pt x="393" y="119"/>
                    <a:pt x="391" y="118"/>
                    <a:pt x="386" y="116"/>
                  </a:cubicBezTo>
                  <a:cubicBezTo>
                    <a:pt x="381" y="114"/>
                    <a:pt x="379" y="114"/>
                    <a:pt x="377" y="114"/>
                  </a:cubicBezTo>
                  <a:cubicBezTo>
                    <a:pt x="376" y="112"/>
                    <a:pt x="375" y="109"/>
                    <a:pt x="374" y="107"/>
                  </a:cubicBezTo>
                  <a:cubicBezTo>
                    <a:pt x="371" y="109"/>
                    <a:pt x="369" y="110"/>
                    <a:pt x="365" y="113"/>
                  </a:cubicBezTo>
                  <a:cubicBezTo>
                    <a:pt x="364" y="113"/>
                    <a:pt x="364" y="111"/>
                    <a:pt x="366" y="106"/>
                  </a:cubicBezTo>
                  <a:lnTo>
                    <a:pt x="365" y="106"/>
                  </a:lnTo>
                  <a:cubicBezTo>
                    <a:pt x="357" y="109"/>
                    <a:pt x="357" y="109"/>
                    <a:pt x="353" y="112"/>
                  </a:cubicBezTo>
                  <a:cubicBezTo>
                    <a:pt x="353" y="113"/>
                    <a:pt x="353" y="113"/>
                    <a:pt x="357" y="120"/>
                  </a:cubicBezTo>
                  <a:cubicBezTo>
                    <a:pt x="364" y="117"/>
                    <a:pt x="377" y="121"/>
                    <a:pt x="378" y="129"/>
                  </a:cubicBezTo>
                  <a:close/>
                  <a:moveTo>
                    <a:pt x="352" y="89"/>
                  </a:moveTo>
                  <a:lnTo>
                    <a:pt x="352" y="89"/>
                  </a:lnTo>
                  <a:cubicBezTo>
                    <a:pt x="352" y="87"/>
                    <a:pt x="352" y="84"/>
                    <a:pt x="352" y="82"/>
                  </a:cubicBezTo>
                  <a:lnTo>
                    <a:pt x="352" y="82"/>
                  </a:lnTo>
                  <a:cubicBezTo>
                    <a:pt x="348" y="84"/>
                    <a:pt x="345" y="85"/>
                    <a:pt x="345" y="85"/>
                  </a:cubicBezTo>
                  <a:lnTo>
                    <a:pt x="345" y="86"/>
                  </a:lnTo>
                  <a:cubicBezTo>
                    <a:pt x="344" y="89"/>
                    <a:pt x="342" y="91"/>
                    <a:pt x="341" y="94"/>
                  </a:cubicBezTo>
                  <a:cubicBezTo>
                    <a:pt x="342" y="94"/>
                    <a:pt x="345" y="94"/>
                    <a:pt x="352" y="89"/>
                  </a:cubicBezTo>
                  <a:close/>
                  <a:moveTo>
                    <a:pt x="350" y="98"/>
                  </a:moveTo>
                  <a:lnTo>
                    <a:pt x="350" y="99"/>
                  </a:lnTo>
                  <a:cubicBezTo>
                    <a:pt x="349" y="101"/>
                    <a:pt x="347" y="104"/>
                    <a:pt x="348" y="115"/>
                  </a:cubicBezTo>
                  <a:lnTo>
                    <a:pt x="348" y="116"/>
                  </a:lnTo>
                  <a:cubicBezTo>
                    <a:pt x="351" y="111"/>
                    <a:pt x="351" y="105"/>
                    <a:pt x="350" y="98"/>
                  </a:cubicBezTo>
                  <a:close/>
                  <a:moveTo>
                    <a:pt x="356" y="69"/>
                  </a:moveTo>
                  <a:cubicBezTo>
                    <a:pt x="357" y="68"/>
                    <a:pt x="357" y="68"/>
                    <a:pt x="358" y="62"/>
                  </a:cubicBezTo>
                  <a:lnTo>
                    <a:pt x="357" y="62"/>
                  </a:lnTo>
                  <a:cubicBezTo>
                    <a:pt x="343" y="71"/>
                    <a:pt x="343" y="71"/>
                    <a:pt x="340" y="72"/>
                  </a:cubicBezTo>
                  <a:cubicBezTo>
                    <a:pt x="347" y="71"/>
                    <a:pt x="347" y="71"/>
                    <a:pt x="350" y="70"/>
                  </a:cubicBezTo>
                  <a:cubicBezTo>
                    <a:pt x="350" y="71"/>
                    <a:pt x="350" y="72"/>
                    <a:pt x="351" y="73"/>
                  </a:cubicBezTo>
                  <a:cubicBezTo>
                    <a:pt x="351" y="73"/>
                    <a:pt x="352" y="72"/>
                    <a:pt x="356" y="69"/>
                  </a:cubicBezTo>
                  <a:close/>
                  <a:moveTo>
                    <a:pt x="288" y="105"/>
                  </a:moveTo>
                  <a:cubicBezTo>
                    <a:pt x="288" y="107"/>
                    <a:pt x="287" y="108"/>
                    <a:pt x="286" y="110"/>
                  </a:cubicBezTo>
                  <a:cubicBezTo>
                    <a:pt x="286" y="110"/>
                    <a:pt x="281" y="110"/>
                    <a:pt x="277" y="112"/>
                  </a:cubicBezTo>
                  <a:cubicBezTo>
                    <a:pt x="282" y="121"/>
                    <a:pt x="299" y="123"/>
                    <a:pt x="318" y="107"/>
                  </a:cubicBezTo>
                  <a:lnTo>
                    <a:pt x="321" y="105"/>
                  </a:lnTo>
                  <a:cubicBezTo>
                    <a:pt x="312" y="104"/>
                    <a:pt x="311" y="101"/>
                    <a:pt x="311" y="99"/>
                  </a:cubicBezTo>
                  <a:cubicBezTo>
                    <a:pt x="309" y="99"/>
                    <a:pt x="307" y="100"/>
                    <a:pt x="302" y="102"/>
                  </a:cubicBezTo>
                  <a:cubicBezTo>
                    <a:pt x="300" y="100"/>
                    <a:pt x="298" y="98"/>
                    <a:pt x="296" y="96"/>
                  </a:cubicBezTo>
                  <a:cubicBezTo>
                    <a:pt x="296" y="91"/>
                    <a:pt x="296" y="91"/>
                    <a:pt x="292" y="88"/>
                  </a:cubicBezTo>
                  <a:lnTo>
                    <a:pt x="293" y="88"/>
                  </a:lnTo>
                  <a:cubicBezTo>
                    <a:pt x="292" y="92"/>
                    <a:pt x="288" y="94"/>
                    <a:pt x="288" y="98"/>
                  </a:cubicBezTo>
                  <a:cubicBezTo>
                    <a:pt x="287" y="101"/>
                    <a:pt x="289" y="103"/>
                    <a:pt x="288" y="105"/>
                  </a:cubicBezTo>
                  <a:close/>
                  <a:moveTo>
                    <a:pt x="321" y="98"/>
                  </a:moveTo>
                  <a:cubicBezTo>
                    <a:pt x="323" y="98"/>
                    <a:pt x="325" y="99"/>
                    <a:pt x="327" y="99"/>
                  </a:cubicBezTo>
                  <a:cubicBezTo>
                    <a:pt x="330" y="96"/>
                    <a:pt x="332" y="94"/>
                    <a:pt x="334" y="91"/>
                  </a:cubicBezTo>
                  <a:lnTo>
                    <a:pt x="335" y="90"/>
                  </a:lnTo>
                  <a:cubicBezTo>
                    <a:pt x="332" y="92"/>
                    <a:pt x="329" y="93"/>
                    <a:pt x="327" y="94"/>
                  </a:cubicBezTo>
                  <a:cubicBezTo>
                    <a:pt x="327" y="92"/>
                    <a:pt x="326" y="89"/>
                    <a:pt x="326" y="87"/>
                  </a:cubicBezTo>
                  <a:cubicBezTo>
                    <a:pt x="326" y="85"/>
                    <a:pt x="327" y="83"/>
                    <a:pt x="329" y="81"/>
                  </a:cubicBezTo>
                  <a:lnTo>
                    <a:pt x="328" y="81"/>
                  </a:lnTo>
                  <a:cubicBezTo>
                    <a:pt x="325" y="81"/>
                    <a:pt x="323" y="81"/>
                    <a:pt x="321" y="81"/>
                  </a:cubicBezTo>
                  <a:cubicBezTo>
                    <a:pt x="319" y="81"/>
                    <a:pt x="319" y="80"/>
                    <a:pt x="319" y="79"/>
                  </a:cubicBezTo>
                  <a:cubicBezTo>
                    <a:pt x="312" y="82"/>
                    <a:pt x="309" y="83"/>
                    <a:pt x="307" y="85"/>
                  </a:cubicBezTo>
                  <a:lnTo>
                    <a:pt x="307" y="86"/>
                  </a:lnTo>
                  <a:cubicBezTo>
                    <a:pt x="319" y="87"/>
                    <a:pt x="319" y="87"/>
                    <a:pt x="320" y="87"/>
                  </a:cubicBezTo>
                  <a:cubicBezTo>
                    <a:pt x="317" y="88"/>
                    <a:pt x="314" y="90"/>
                    <a:pt x="311" y="91"/>
                  </a:cubicBezTo>
                  <a:cubicBezTo>
                    <a:pt x="315" y="92"/>
                    <a:pt x="317" y="97"/>
                    <a:pt x="321" y="98"/>
                  </a:cubicBezTo>
                  <a:close/>
                  <a:moveTo>
                    <a:pt x="412" y="82"/>
                  </a:moveTo>
                  <a:cubicBezTo>
                    <a:pt x="420" y="82"/>
                    <a:pt x="423" y="79"/>
                    <a:pt x="427" y="68"/>
                  </a:cubicBezTo>
                  <a:cubicBezTo>
                    <a:pt x="428" y="65"/>
                    <a:pt x="424" y="62"/>
                    <a:pt x="423" y="62"/>
                  </a:cubicBezTo>
                  <a:cubicBezTo>
                    <a:pt x="423" y="63"/>
                    <a:pt x="422" y="63"/>
                    <a:pt x="421" y="64"/>
                  </a:cubicBezTo>
                  <a:cubicBezTo>
                    <a:pt x="418" y="63"/>
                    <a:pt x="412" y="64"/>
                    <a:pt x="407" y="65"/>
                  </a:cubicBezTo>
                  <a:cubicBezTo>
                    <a:pt x="402" y="67"/>
                    <a:pt x="399" y="67"/>
                    <a:pt x="397" y="67"/>
                  </a:cubicBezTo>
                  <a:cubicBezTo>
                    <a:pt x="398" y="70"/>
                    <a:pt x="399" y="73"/>
                    <a:pt x="404" y="79"/>
                  </a:cubicBezTo>
                  <a:cubicBezTo>
                    <a:pt x="389" y="91"/>
                    <a:pt x="384" y="94"/>
                    <a:pt x="374" y="94"/>
                  </a:cubicBezTo>
                  <a:cubicBezTo>
                    <a:pt x="376" y="94"/>
                    <a:pt x="377" y="95"/>
                    <a:pt x="382" y="97"/>
                  </a:cubicBezTo>
                  <a:cubicBezTo>
                    <a:pt x="395" y="93"/>
                    <a:pt x="396" y="92"/>
                    <a:pt x="400" y="88"/>
                  </a:cubicBezTo>
                  <a:cubicBezTo>
                    <a:pt x="401" y="89"/>
                    <a:pt x="403" y="89"/>
                    <a:pt x="405" y="91"/>
                  </a:cubicBezTo>
                  <a:cubicBezTo>
                    <a:pt x="408" y="89"/>
                    <a:pt x="410" y="85"/>
                    <a:pt x="412" y="82"/>
                  </a:cubicBezTo>
                  <a:close/>
                  <a:moveTo>
                    <a:pt x="358" y="248"/>
                  </a:moveTo>
                  <a:lnTo>
                    <a:pt x="359" y="249"/>
                  </a:lnTo>
                  <a:cubicBezTo>
                    <a:pt x="359" y="249"/>
                    <a:pt x="370" y="258"/>
                    <a:pt x="372" y="262"/>
                  </a:cubicBezTo>
                  <a:lnTo>
                    <a:pt x="381" y="252"/>
                  </a:lnTo>
                  <a:lnTo>
                    <a:pt x="358" y="248"/>
                  </a:lnTo>
                  <a:close/>
                  <a:moveTo>
                    <a:pt x="198" y="423"/>
                  </a:moveTo>
                  <a:lnTo>
                    <a:pt x="185" y="416"/>
                  </a:lnTo>
                  <a:lnTo>
                    <a:pt x="183" y="417"/>
                  </a:lnTo>
                  <a:cubicBezTo>
                    <a:pt x="175" y="419"/>
                    <a:pt x="174" y="420"/>
                    <a:pt x="177" y="433"/>
                  </a:cubicBezTo>
                  <a:cubicBezTo>
                    <a:pt x="186" y="432"/>
                    <a:pt x="186" y="432"/>
                    <a:pt x="196" y="444"/>
                  </a:cubicBezTo>
                  <a:lnTo>
                    <a:pt x="205" y="435"/>
                  </a:lnTo>
                  <a:lnTo>
                    <a:pt x="198" y="423"/>
                  </a:lnTo>
                  <a:close/>
                  <a:moveTo>
                    <a:pt x="156" y="405"/>
                  </a:moveTo>
                  <a:cubicBezTo>
                    <a:pt x="149" y="395"/>
                    <a:pt x="149" y="395"/>
                    <a:pt x="137" y="401"/>
                  </a:cubicBezTo>
                  <a:cubicBezTo>
                    <a:pt x="137" y="398"/>
                    <a:pt x="136" y="388"/>
                    <a:pt x="126" y="388"/>
                  </a:cubicBezTo>
                  <a:cubicBezTo>
                    <a:pt x="121" y="388"/>
                    <a:pt x="117" y="388"/>
                    <a:pt x="112" y="387"/>
                  </a:cubicBezTo>
                  <a:cubicBezTo>
                    <a:pt x="114" y="389"/>
                    <a:pt x="118" y="396"/>
                    <a:pt x="135" y="401"/>
                  </a:cubicBezTo>
                  <a:lnTo>
                    <a:pt x="137" y="401"/>
                  </a:lnTo>
                  <a:cubicBezTo>
                    <a:pt x="144" y="412"/>
                    <a:pt x="144" y="412"/>
                    <a:pt x="159" y="416"/>
                  </a:cubicBezTo>
                  <a:lnTo>
                    <a:pt x="164" y="412"/>
                  </a:lnTo>
                  <a:cubicBezTo>
                    <a:pt x="162" y="412"/>
                    <a:pt x="160" y="410"/>
                    <a:pt x="156" y="405"/>
                  </a:cubicBezTo>
                  <a:close/>
                  <a:moveTo>
                    <a:pt x="773" y="565"/>
                  </a:moveTo>
                  <a:cubicBezTo>
                    <a:pt x="792" y="519"/>
                    <a:pt x="802" y="469"/>
                    <a:pt x="802" y="417"/>
                  </a:cubicBezTo>
                  <a:cubicBezTo>
                    <a:pt x="802" y="364"/>
                    <a:pt x="792" y="314"/>
                    <a:pt x="773" y="268"/>
                  </a:cubicBezTo>
                  <a:cubicBezTo>
                    <a:pt x="770" y="269"/>
                    <a:pt x="767" y="270"/>
                    <a:pt x="764" y="272"/>
                  </a:cubicBezTo>
                  <a:cubicBezTo>
                    <a:pt x="764" y="277"/>
                    <a:pt x="764" y="279"/>
                    <a:pt x="761" y="288"/>
                  </a:cubicBezTo>
                  <a:cubicBezTo>
                    <a:pt x="749" y="287"/>
                    <a:pt x="726" y="263"/>
                    <a:pt x="726" y="263"/>
                  </a:cubicBezTo>
                  <a:cubicBezTo>
                    <a:pt x="716" y="269"/>
                    <a:pt x="696" y="280"/>
                    <a:pt x="667" y="288"/>
                  </a:cubicBezTo>
                  <a:lnTo>
                    <a:pt x="669" y="290"/>
                  </a:lnTo>
                  <a:cubicBezTo>
                    <a:pt x="669" y="291"/>
                    <a:pt x="669" y="293"/>
                    <a:pt x="669" y="294"/>
                  </a:cubicBezTo>
                  <a:lnTo>
                    <a:pt x="668" y="294"/>
                  </a:lnTo>
                  <a:lnTo>
                    <a:pt x="667" y="295"/>
                  </a:lnTo>
                  <a:lnTo>
                    <a:pt x="665" y="295"/>
                  </a:lnTo>
                  <a:lnTo>
                    <a:pt x="664" y="295"/>
                  </a:lnTo>
                  <a:lnTo>
                    <a:pt x="663" y="296"/>
                  </a:lnTo>
                  <a:lnTo>
                    <a:pt x="662" y="296"/>
                  </a:lnTo>
                  <a:lnTo>
                    <a:pt x="660" y="296"/>
                  </a:lnTo>
                  <a:lnTo>
                    <a:pt x="659" y="297"/>
                  </a:lnTo>
                  <a:cubicBezTo>
                    <a:pt x="647" y="327"/>
                    <a:pt x="636" y="354"/>
                    <a:pt x="602" y="401"/>
                  </a:cubicBezTo>
                  <a:lnTo>
                    <a:pt x="613" y="410"/>
                  </a:lnTo>
                  <a:cubicBezTo>
                    <a:pt x="619" y="453"/>
                    <a:pt x="619" y="453"/>
                    <a:pt x="613" y="467"/>
                  </a:cubicBezTo>
                  <a:cubicBezTo>
                    <a:pt x="667" y="515"/>
                    <a:pt x="667" y="515"/>
                    <a:pt x="679" y="519"/>
                  </a:cubicBezTo>
                  <a:cubicBezTo>
                    <a:pt x="682" y="515"/>
                    <a:pt x="685" y="510"/>
                    <a:pt x="687" y="507"/>
                  </a:cubicBezTo>
                  <a:cubicBezTo>
                    <a:pt x="704" y="503"/>
                    <a:pt x="720" y="499"/>
                    <a:pt x="734" y="494"/>
                  </a:cubicBezTo>
                  <a:cubicBezTo>
                    <a:pt x="777" y="481"/>
                    <a:pt x="780" y="480"/>
                    <a:pt x="773" y="565"/>
                  </a:cubicBezTo>
                  <a:close/>
                  <a:moveTo>
                    <a:pt x="656" y="115"/>
                  </a:moveTo>
                  <a:cubicBezTo>
                    <a:pt x="674" y="149"/>
                    <a:pt x="674" y="150"/>
                    <a:pt x="675" y="159"/>
                  </a:cubicBezTo>
                  <a:cubicBezTo>
                    <a:pt x="670" y="157"/>
                    <a:pt x="670" y="157"/>
                    <a:pt x="664" y="154"/>
                  </a:cubicBezTo>
                  <a:cubicBezTo>
                    <a:pt x="663" y="156"/>
                    <a:pt x="662" y="159"/>
                    <a:pt x="662" y="162"/>
                  </a:cubicBezTo>
                  <a:cubicBezTo>
                    <a:pt x="657" y="160"/>
                    <a:pt x="656" y="160"/>
                    <a:pt x="645" y="147"/>
                  </a:cubicBezTo>
                  <a:cubicBezTo>
                    <a:pt x="644" y="151"/>
                    <a:pt x="644" y="151"/>
                    <a:pt x="655" y="164"/>
                  </a:cubicBezTo>
                  <a:cubicBezTo>
                    <a:pt x="654" y="166"/>
                    <a:pt x="652" y="168"/>
                    <a:pt x="650" y="170"/>
                  </a:cubicBezTo>
                  <a:cubicBezTo>
                    <a:pt x="650" y="173"/>
                    <a:pt x="650" y="179"/>
                    <a:pt x="650" y="182"/>
                  </a:cubicBezTo>
                  <a:cubicBezTo>
                    <a:pt x="636" y="177"/>
                    <a:pt x="636" y="177"/>
                    <a:pt x="628" y="173"/>
                  </a:cubicBezTo>
                  <a:cubicBezTo>
                    <a:pt x="626" y="172"/>
                    <a:pt x="626" y="171"/>
                    <a:pt x="626" y="170"/>
                  </a:cubicBezTo>
                  <a:lnTo>
                    <a:pt x="624" y="168"/>
                  </a:lnTo>
                  <a:lnTo>
                    <a:pt x="623" y="166"/>
                  </a:lnTo>
                  <a:lnTo>
                    <a:pt x="621" y="164"/>
                  </a:lnTo>
                  <a:lnTo>
                    <a:pt x="620" y="162"/>
                  </a:lnTo>
                  <a:lnTo>
                    <a:pt x="618" y="160"/>
                  </a:lnTo>
                  <a:lnTo>
                    <a:pt x="617" y="159"/>
                  </a:lnTo>
                  <a:lnTo>
                    <a:pt x="615" y="157"/>
                  </a:lnTo>
                  <a:cubicBezTo>
                    <a:pt x="614" y="158"/>
                    <a:pt x="611" y="160"/>
                    <a:pt x="609" y="162"/>
                  </a:cubicBezTo>
                  <a:cubicBezTo>
                    <a:pt x="610" y="165"/>
                    <a:pt x="611" y="170"/>
                    <a:pt x="629" y="181"/>
                  </a:cubicBezTo>
                  <a:cubicBezTo>
                    <a:pt x="629" y="186"/>
                    <a:pt x="630" y="192"/>
                    <a:pt x="630" y="196"/>
                  </a:cubicBezTo>
                  <a:cubicBezTo>
                    <a:pt x="631" y="198"/>
                    <a:pt x="634" y="200"/>
                    <a:pt x="635" y="202"/>
                  </a:cubicBezTo>
                  <a:lnTo>
                    <a:pt x="635" y="204"/>
                  </a:lnTo>
                  <a:cubicBezTo>
                    <a:pt x="641" y="205"/>
                    <a:pt x="641" y="205"/>
                    <a:pt x="659" y="233"/>
                  </a:cubicBezTo>
                  <a:cubicBezTo>
                    <a:pt x="656" y="234"/>
                    <a:pt x="654" y="236"/>
                    <a:pt x="624" y="237"/>
                  </a:cubicBezTo>
                  <a:cubicBezTo>
                    <a:pt x="629" y="248"/>
                    <a:pt x="636" y="258"/>
                    <a:pt x="641" y="269"/>
                  </a:cubicBezTo>
                  <a:lnTo>
                    <a:pt x="638" y="272"/>
                  </a:lnTo>
                  <a:lnTo>
                    <a:pt x="639" y="273"/>
                  </a:lnTo>
                  <a:lnTo>
                    <a:pt x="639" y="275"/>
                  </a:lnTo>
                  <a:lnTo>
                    <a:pt x="640" y="276"/>
                  </a:lnTo>
                  <a:lnTo>
                    <a:pt x="640" y="278"/>
                  </a:lnTo>
                  <a:lnTo>
                    <a:pt x="641" y="279"/>
                  </a:lnTo>
                  <a:lnTo>
                    <a:pt x="641" y="281"/>
                  </a:lnTo>
                  <a:lnTo>
                    <a:pt x="642" y="282"/>
                  </a:lnTo>
                  <a:lnTo>
                    <a:pt x="643" y="283"/>
                  </a:lnTo>
                  <a:cubicBezTo>
                    <a:pt x="669" y="274"/>
                    <a:pt x="670" y="274"/>
                    <a:pt x="684" y="268"/>
                  </a:cubicBezTo>
                  <a:cubicBezTo>
                    <a:pt x="681" y="262"/>
                    <a:pt x="678" y="256"/>
                    <a:pt x="675" y="250"/>
                  </a:cubicBezTo>
                  <a:cubicBezTo>
                    <a:pt x="685" y="241"/>
                    <a:pt x="680" y="228"/>
                    <a:pt x="688" y="219"/>
                  </a:cubicBezTo>
                  <a:cubicBezTo>
                    <a:pt x="691" y="218"/>
                    <a:pt x="694" y="216"/>
                    <a:pt x="696" y="215"/>
                  </a:cubicBezTo>
                  <a:cubicBezTo>
                    <a:pt x="717" y="236"/>
                    <a:pt x="718" y="237"/>
                    <a:pt x="729" y="233"/>
                  </a:cubicBezTo>
                  <a:cubicBezTo>
                    <a:pt x="732" y="238"/>
                    <a:pt x="732" y="238"/>
                    <a:pt x="737" y="243"/>
                  </a:cubicBezTo>
                  <a:cubicBezTo>
                    <a:pt x="733" y="237"/>
                    <a:pt x="731" y="233"/>
                    <a:pt x="718" y="215"/>
                  </a:cubicBezTo>
                  <a:cubicBezTo>
                    <a:pt x="717" y="216"/>
                    <a:pt x="717" y="217"/>
                    <a:pt x="716" y="218"/>
                  </a:cubicBezTo>
                  <a:cubicBezTo>
                    <a:pt x="712" y="217"/>
                    <a:pt x="712" y="217"/>
                    <a:pt x="706" y="212"/>
                  </a:cubicBezTo>
                  <a:cubicBezTo>
                    <a:pt x="707" y="211"/>
                    <a:pt x="708" y="209"/>
                    <a:pt x="709" y="209"/>
                  </a:cubicBezTo>
                  <a:cubicBezTo>
                    <a:pt x="717" y="210"/>
                    <a:pt x="717" y="210"/>
                    <a:pt x="757" y="242"/>
                  </a:cubicBezTo>
                  <a:cubicBezTo>
                    <a:pt x="757" y="238"/>
                    <a:pt x="757" y="235"/>
                    <a:pt x="755" y="232"/>
                  </a:cubicBezTo>
                  <a:cubicBezTo>
                    <a:pt x="754" y="229"/>
                    <a:pt x="752" y="226"/>
                    <a:pt x="750" y="224"/>
                  </a:cubicBezTo>
                  <a:cubicBezTo>
                    <a:pt x="748" y="220"/>
                    <a:pt x="745" y="217"/>
                    <a:pt x="744" y="213"/>
                  </a:cubicBezTo>
                  <a:cubicBezTo>
                    <a:pt x="720" y="176"/>
                    <a:pt x="691" y="143"/>
                    <a:pt x="656" y="115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united-heterosexual-symbols_45947">
              <a:extLst>
                <a:ext uri="{FF2B5EF4-FFF2-40B4-BE49-F238E27FC236}">
                  <a16:creationId xmlns:a16="http://schemas.microsoft.com/office/drawing/2014/main" id="{961C1CD7-98AF-4F4C-A527-D042C72455F9}"/>
                </a:ext>
              </a:extLst>
            </p:cNvPr>
            <p:cNvSpPr>
              <a:spLocks/>
            </p:cNvSpPr>
            <p:nvPr/>
          </p:nvSpPr>
          <p:spPr>
            <a:xfrm>
              <a:off x="838200" y="4443031"/>
              <a:ext cx="597519" cy="609685"/>
            </a:xfrm>
            <a:custGeom>
              <a:avLst/>
              <a:gdLst>
                <a:gd name="connsiteX0" fmla="*/ 373273 h 605239"/>
                <a:gd name="connsiteY0" fmla="*/ 373273 h 605239"/>
                <a:gd name="connsiteX1" fmla="*/ 373273 h 605239"/>
                <a:gd name="connsiteY1" fmla="*/ 373273 h 605239"/>
                <a:gd name="connsiteX2" fmla="*/ 373273 h 605239"/>
                <a:gd name="connsiteY2" fmla="*/ 373273 h 605239"/>
                <a:gd name="connsiteX3" fmla="*/ 373273 h 605239"/>
                <a:gd name="connsiteY3" fmla="*/ 373273 h 605239"/>
                <a:gd name="connsiteX4" fmla="*/ 373273 h 605239"/>
                <a:gd name="connsiteY4" fmla="*/ 373273 h 605239"/>
                <a:gd name="connsiteX5" fmla="*/ 373273 h 605239"/>
                <a:gd name="connsiteY5" fmla="*/ 373273 h 605239"/>
                <a:gd name="connsiteX6" fmla="*/ 373273 h 605239"/>
                <a:gd name="connsiteY6" fmla="*/ 373273 h 605239"/>
                <a:gd name="connsiteX7" fmla="*/ 373273 h 605239"/>
                <a:gd name="connsiteY7" fmla="*/ 373273 h 605239"/>
                <a:gd name="connsiteX8" fmla="*/ 373273 h 605239"/>
                <a:gd name="connsiteY8" fmla="*/ 373273 h 605239"/>
                <a:gd name="connsiteX9" fmla="*/ 373273 h 605239"/>
                <a:gd name="connsiteY9" fmla="*/ 373273 h 605239"/>
                <a:gd name="connsiteX10" fmla="*/ 373273 h 605239"/>
                <a:gd name="connsiteY10" fmla="*/ 373273 h 605239"/>
                <a:gd name="connsiteX11" fmla="*/ 373273 h 605239"/>
                <a:gd name="connsiteY11" fmla="*/ 373273 h 605239"/>
                <a:gd name="connsiteX12" fmla="*/ 373273 h 605239"/>
                <a:gd name="connsiteY12" fmla="*/ 373273 h 605239"/>
                <a:gd name="connsiteX13" fmla="*/ 373273 h 605239"/>
                <a:gd name="connsiteY13" fmla="*/ 373273 h 605239"/>
                <a:gd name="connsiteX14" fmla="*/ 373273 h 605239"/>
                <a:gd name="connsiteY14" fmla="*/ 373273 h 605239"/>
                <a:gd name="connsiteX15" fmla="*/ 373273 h 605239"/>
                <a:gd name="connsiteY15" fmla="*/ 373273 h 605239"/>
                <a:gd name="connsiteX16" fmla="*/ 373273 h 605239"/>
                <a:gd name="connsiteY16" fmla="*/ 373273 h 605239"/>
                <a:gd name="connsiteX17" fmla="*/ 373273 h 605239"/>
                <a:gd name="connsiteY17" fmla="*/ 373273 h 605239"/>
                <a:gd name="connsiteX18" fmla="*/ 373273 h 605239"/>
                <a:gd name="connsiteY18" fmla="*/ 373273 h 605239"/>
                <a:gd name="connsiteX19" fmla="*/ 373273 h 605239"/>
                <a:gd name="connsiteY19" fmla="*/ 373273 h 605239"/>
                <a:gd name="connsiteX20" fmla="*/ 373273 h 605239"/>
                <a:gd name="connsiteY20" fmla="*/ 373273 h 605239"/>
                <a:gd name="connsiteX21" fmla="*/ 373273 h 605239"/>
                <a:gd name="connsiteY21" fmla="*/ 373273 h 605239"/>
                <a:gd name="connsiteX22" fmla="*/ 373273 h 605239"/>
                <a:gd name="connsiteY22" fmla="*/ 373273 h 605239"/>
                <a:gd name="connsiteX23" fmla="*/ 373273 h 605239"/>
                <a:gd name="connsiteY23" fmla="*/ 373273 h 605239"/>
                <a:gd name="connsiteX24" fmla="*/ 373273 h 605239"/>
                <a:gd name="connsiteY24" fmla="*/ 373273 h 605239"/>
                <a:gd name="connsiteX25" fmla="*/ 373273 h 605239"/>
                <a:gd name="connsiteY25" fmla="*/ 373273 h 605239"/>
                <a:gd name="connsiteX26" fmla="*/ 373273 h 605239"/>
                <a:gd name="connsiteY26" fmla="*/ 373273 h 605239"/>
                <a:gd name="connsiteX27" fmla="*/ 373273 h 605239"/>
                <a:gd name="connsiteY27" fmla="*/ 373273 h 605239"/>
                <a:gd name="connsiteX28" fmla="*/ 373273 h 605239"/>
                <a:gd name="connsiteY28" fmla="*/ 373273 h 605239"/>
                <a:gd name="connsiteX29" fmla="*/ 373273 h 605239"/>
                <a:gd name="connsiteY29" fmla="*/ 373273 h 605239"/>
                <a:gd name="connsiteX30" fmla="*/ 373273 h 605239"/>
                <a:gd name="connsiteY30" fmla="*/ 373273 h 605239"/>
                <a:gd name="connsiteX31" fmla="*/ 373273 h 605239"/>
                <a:gd name="connsiteY31" fmla="*/ 373273 h 605239"/>
                <a:gd name="connsiteX32" fmla="*/ 373273 h 605239"/>
                <a:gd name="connsiteY32" fmla="*/ 373273 h 605239"/>
                <a:gd name="connsiteX33" fmla="*/ 373273 h 605239"/>
                <a:gd name="connsiteY33" fmla="*/ 373273 h 605239"/>
                <a:gd name="connsiteX34" fmla="*/ 373273 h 605239"/>
                <a:gd name="connsiteY34" fmla="*/ 373273 h 605239"/>
                <a:gd name="connsiteX35" fmla="*/ 373273 h 605239"/>
                <a:gd name="connsiteY35" fmla="*/ 373273 h 605239"/>
                <a:gd name="connsiteX36" fmla="*/ 373273 h 605239"/>
                <a:gd name="connsiteY36" fmla="*/ 373273 h 605239"/>
                <a:gd name="connsiteX37" fmla="*/ 373273 h 605239"/>
                <a:gd name="connsiteY37" fmla="*/ 373273 h 605239"/>
                <a:gd name="connsiteX38" fmla="*/ 373273 h 605239"/>
                <a:gd name="connsiteY38" fmla="*/ 373273 h 605239"/>
                <a:gd name="connsiteX39" fmla="*/ 373273 h 605239"/>
                <a:gd name="connsiteY39" fmla="*/ 373273 h 605239"/>
                <a:gd name="connsiteX40" fmla="*/ 373273 h 605239"/>
                <a:gd name="connsiteY40" fmla="*/ 373273 h 605239"/>
                <a:gd name="connsiteX41" fmla="*/ 373273 h 605239"/>
                <a:gd name="connsiteY41" fmla="*/ 373273 h 605239"/>
                <a:gd name="connsiteX42" fmla="*/ 373273 h 605239"/>
                <a:gd name="connsiteY42" fmla="*/ 373273 h 605239"/>
                <a:gd name="connsiteX43" fmla="*/ 373273 h 605239"/>
                <a:gd name="connsiteY43" fmla="*/ 373273 h 605239"/>
                <a:gd name="connsiteX44" fmla="*/ 373273 h 605239"/>
                <a:gd name="connsiteY44" fmla="*/ 373273 h 605239"/>
                <a:gd name="connsiteX45" fmla="*/ 373273 h 605239"/>
                <a:gd name="connsiteY45" fmla="*/ 373273 h 605239"/>
                <a:gd name="connsiteX46" fmla="*/ 373273 h 605239"/>
                <a:gd name="connsiteY46" fmla="*/ 373273 h 605239"/>
                <a:gd name="connsiteX47" fmla="*/ 373273 h 605239"/>
                <a:gd name="connsiteY47" fmla="*/ 373273 h 605239"/>
                <a:gd name="connsiteX48" fmla="*/ 373273 h 605239"/>
                <a:gd name="connsiteY48" fmla="*/ 373273 h 605239"/>
                <a:gd name="connsiteX49" fmla="*/ 373273 h 605239"/>
                <a:gd name="connsiteY49" fmla="*/ 373273 h 605239"/>
                <a:gd name="connsiteX50" fmla="*/ 373273 h 605239"/>
                <a:gd name="connsiteY50" fmla="*/ 373273 h 605239"/>
                <a:gd name="connsiteX51" fmla="*/ 373273 h 605239"/>
                <a:gd name="connsiteY51" fmla="*/ 373273 h 605239"/>
                <a:gd name="connsiteX52" fmla="*/ 373273 h 605239"/>
                <a:gd name="connsiteY52" fmla="*/ 373273 h 605239"/>
                <a:gd name="connsiteX53" fmla="*/ 373273 h 605239"/>
                <a:gd name="connsiteY53" fmla="*/ 373273 h 605239"/>
                <a:gd name="connsiteX54" fmla="*/ 373273 h 605239"/>
                <a:gd name="connsiteY54" fmla="*/ 373273 h 605239"/>
                <a:gd name="connsiteX55" fmla="*/ 373273 h 605239"/>
                <a:gd name="connsiteY55" fmla="*/ 373273 h 605239"/>
                <a:gd name="connsiteX56" fmla="*/ 373273 h 605239"/>
                <a:gd name="connsiteY56" fmla="*/ 373273 h 60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587155" h="599109">
                  <a:moveTo>
                    <a:pt x="180841" y="68739"/>
                  </a:moveTo>
                  <a:cubicBezTo>
                    <a:pt x="193758" y="68739"/>
                    <a:pt x="206676" y="70173"/>
                    <a:pt x="219593" y="73040"/>
                  </a:cubicBezTo>
                  <a:cubicBezTo>
                    <a:pt x="200935" y="83074"/>
                    <a:pt x="183712" y="95974"/>
                    <a:pt x="167924" y="110309"/>
                  </a:cubicBezTo>
                  <a:cubicBezTo>
                    <a:pt x="156442" y="121776"/>
                    <a:pt x="147830" y="133244"/>
                    <a:pt x="139219" y="146145"/>
                  </a:cubicBezTo>
                  <a:cubicBezTo>
                    <a:pt x="99032" y="163346"/>
                    <a:pt x="70327" y="202048"/>
                    <a:pt x="70327" y="249352"/>
                  </a:cubicBezTo>
                  <a:cubicBezTo>
                    <a:pt x="70327" y="309556"/>
                    <a:pt x="119125" y="359726"/>
                    <a:pt x="180841" y="359726"/>
                  </a:cubicBezTo>
                  <a:cubicBezTo>
                    <a:pt x="241121" y="359726"/>
                    <a:pt x="289920" y="309556"/>
                    <a:pt x="289920" y="249352"/>
                  </a:cubicBezTo>
                  <a:cubicBezTo>
                    <a:pt x="289920" y="226417"/>
                    <a:pt x="284179" y="206349"/>
                    <a:pt x="272697" y="189148"/>
                  </a:cubicBezTo>
                  <a:cubicBezTo>
                    <a:pt x="285614" y="180547"/>
                    <a:pt x="301402" y="176247"/>
                    <a:pt x="318625" y="176247"/>
                  </a:cubicBezTo>
                  <a:cubicBezTo>
                    <a:pt x="328672" y="176247"/>
                    <a:pt x="338718" y="177680"/>
                    <a:pt x="347330" y="181980"/>
                  </a:cubicBezTo>
                  <a:cubicBezTo>
                    <a:pt x="355941" y="202048"/>
                    <a:pt x="360247" y="224983"/>
                    <a:pt x="360247" y="249352"/>
                  </a:cubicBezTo>
                  <a:cubicBezTo>
                    <a:pt x="360247" y="336791"/>
                    <a:pt x="297096" y="411330"/>
                    <a:pt x="212417" y="427097"/>
                  </a:cubicBezTo>
                  <a:lnTo>
                    <a:pt x="212417" y="467233"/>
                  </a:lnTo>
                  <a:lnTo>
                    <a:pt x="254039" y="467233"/>
                  </a:lnTo>
                  <a:cubicBezTo>
                    <a:pt x="274132" y="467233"/>
                    <a:pt x="289920" y="483001"/>
                    <a:pt x="289920" y="501636"/>
                  </a:cubicBezTo>
                  <a:cubicBezTo>
                    <a:pt x="289920" y="521704"/>
                    <a:pt x="274132" y="537472"/>
                    <a:pt x="254039" y="537472"/>
                  </a:cubicBezTo>
                  <a:lnTo>
                    <a:pt x="212417" y="537472"/>
                  </a:lnTo>
                  <a:lnTo>
                    <a:pt x="212417" y="564707"/>
                  </a:lnTo>
                  <a:cubicBezTo>
                    <a:pt x="212417" y="584775"/>
                    <a:pt x="196629" y="599109"/>
                    <a:pt x="176535" y="599109"/>
                  </a:cubicBezTo>
                  <a:cubicBezTo>
                    <a:pt x="157877" y="599109"/>
                    <a:pt x="142089" y="584775"/>
                    <a:pt x="142089" y="564707"/>
                  </a:cubicBezTo>
                  <a:lnTo>
                    <a:pt x="142089" y="537472"/>
                  </a:lnTo>
                  <a:lnTo>
                    <a:pt x="101903" y="537472"/>
                  </a:lnTo>
                  <a:cubicBezTo>
                    <a:pt x="83244" y="537472"/>
                    <a:pt x="67457" y="521704"/>
                    <a:pt x="67457" y="501636"/>
                  </a:cubicBezTo>
                  <a:cubicBezTo>
                    <a:pt x="67457" y="483001"/>
                    <a:pt x="83244" y="467233"/>
                    <a:pt x="101903" y="467233"/>
                  </a:cubicBezTo>
                  <a:lnTo>
                    <a:pt x="142089" y="467233"/>
                  </a:lnTo>
                  <a:lnTo>
                    <a:pt x="142089" y="425664"/>
                  </a:lnTo>
                  <a:cubicBezTo>
                    <a:pt x="60280" y="408463"/>
                    <a:pt x="0" y="335358"/>
                    <a:pt x="0" y="249352"/>
                  </a:cubicBezTo>
                  <a:cubicBezTo>
                    <a:pt x="0" y="149011"/>
                    <a:pt x="80374" y="68739"/>
                    <a:pt x="180841" y="68739"/>
                  </a:cubicBezTo>
                  <a:close/>
                  <a:moveTo>
                    <a:pt x="549838" y="0"/>
                  </a:moveTo>
                  <a:cubicBezTo>
                    <a:pt x="585720" y="2868"/>
                    <a:pt x="587155" y="25807"/>
                    <a:pt x="587155" y="35842"/>
                  </a:cubicBezTo>
                  <a:lnTo>
                    <a:pt x="587155" y="144803"/>
                  </a:lnTo>
                  <a:cubicBezTo>
                    <a:pt x="587155" y="164875"/>
                    <a:pt x="571367" y="180645"/>
                    <a:pt x="551274" y="180645"/>
                  </a:cubicBezTo>
                  <a:cubicBezTo>
                    <a:pt x="532615" y="180645"/>
                    <a:pt x="516827" y="164875"/>
                    <a:pt x="516827" y="144803"/>
                  </a:cubicBezTo>
                  <a:lnTo>
                    <a:pt x="516827" y="120430"/>
                  </a:lnTo>
                  <a:lnTo>
                    <a:pt x="473770" y="160573"/>
                  </a:lnTo>
                  <a:cubicBezTo>
                    <a:pt x="519698" y="230824"/>
                    <a:pt x="509651" y="326881"/>
                    <a:pt x="447935" y="389964"/>
                  </a:cubicBezTo>
                  <a:cubicBezTo>
                    <a:pt x="413489" y="424372"/>
                    <a:pt x="367560" y="443010"/>
                    <a:pt x="318762" y="443010"/>
                  </a:cubicBezTo>
                  <a:cubicBezTo>
                    <a:pt x="297233" y="443010"/>
                    <a:pt x="277139" y="440143"/>
                    <a:pt x="257046" y="432974"/>
                  </a:cubicBezTo>
                  <a:cubicBezTo>
                    <a:pt x="287186" y="420071"/>
                    <a:pt x="313021" y="401433"/>
                    <a:pt x="334550" y="375627"/>
                  </a:cubicBezTo>
                  <a:cubicBezTo>
                    <a:pt x="335985" y="374193"/>
                    <a:pt x="337420" y="371326"/>
                    <a:pt x="338855" y="369892"/>
                  </a:cubicBezTo>
                  <a:cubicBezTo>
                    <a:pt x="360384" y="365591"/>
                    <a:pt x="381913" y="355555"/>
                    <a:pt x="397701" y="339785"/>
                  </a:cubicBezTo>
                  <a:cubicBezTo>
                    <a:pt x="440759" y="295340"/>
                    <a:pt x="440759" y="223656"/>
                    <a:pt x="397701" y="180645"/>
                  </a:cubicBezTo>
                  <a:cubicBezTo>
                    <a:pt x="376172" y="159140"/>
                    <a:pt x="347467" y="147670"/>
                    <a:pt x="318762" y="147670"/>
                  </a:cubicBezTo>
                  <a:cubicBezTo>
                    <a:pt x="288621" y="147670"/>
                    <a:pt x="259916" y="159140"/>
                    <a:pt x="238387" y="180645"/>
                  </a:cubicBezTo>
                  <a:cubicBezTo>
                    <a:pt x="199635" y="220788"/>
                    <a:pt x="195329" y="282437"/>
                    <a:pt x="228340" y="326881"/>
                  </a:cubicBezTo>
                  <a:cubicBezTo>
                    <a:pt x="213988" y="335484"/>
                    <a:pt x="196765" y="339785"/>
                    <a:pt x="180977" y="339785"/>
                  </a:cubicBezTo>
                  <a:cubicBezTo>
                    <a:pt x="179542" y="339785"/>
                    <a:pt x="178106" y="339785"/>
                    <a:pt x="176671" y="339785"/>
                  </a:cubicBezTo>
                  <a:cubicBezTo>
                    <a:pt x="170930" y="339785"/>
                    <a:pt x="163754" y="338351"/>
                    <a:pt x="156577" y="336917"/>
                  </a:cubicBezTo>
                  <a:cubicBezTo>
                    <a:pt x="155142" y="336917"/>
                    <a:pt x="152272" y="335484"/>
                    <a:pt x="150836" y="335484"/>
                  </a:cubicBezTo>
                  <a:cubicBezTo>
                    <a:pt x="120696" y="268100"/>
                    <a:pt x="133613" y="186380"/>
                    <a:pt x="188153" y="130466"/>
                  </a:cubicBezTo>
                  <a:cubicBezTo>
                    <a:pt x="222599" y="96057"/>
                    <a:pt x="268528" y="77419"/>
                    <a:pt x="318762" y="77419"/>
                  </a:cubicBezTo>
                  <a:cubicBezTo>
                    <a:pt x="356078" y="77419"/>
                    <a:pt x="391960" y="90323"/>
                    <a:pt x="422100" y="110394"/>
                  </a:cubicBezTo>
                  <a:lnTo>
                    <a:pt x="459417" y="74552"/>
                  </a:lnTo>
                  <a:lnTo>
                    <a:pt x="439323" y="78853"/>
                  </a:lnTo>
                  <a:cubicBezTo>
                    <a:pt x="419230" y="78853"/>
                    <a:pt x="403442" y="60215"/>
                    <a:pt x="403442" y="40144"/>
                  </a:cubicBezTo>
                  <a:cubicBezTo>
                    <a:pt x="403442" y="20072"/>
                    <a:pt x="419230" y="1434"/>
                    <a:pt x="437888" y="1434"/>
                  </a:cubicBezTo>
                  <a:cubicBezTo>
                    <a:pt x="437888" y="1434"/>
                    <a:pt x="548403" y="0"/>
                    <a:pt x="549838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increased-revenue_66490">
              <a:extLst>
                <a:ext uri="{FF2B5EF4-FFF2-40B4-BE49-F238E27FC236}">
                  <a16:creationId xmlns:a16="http://schemas.microsoft.com/office/drawing/2014/main" id="{B3285AFA-4F69-C04E-B034-BE01BD12DC6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4837" y="5529573"/>
              <a:ext cx="603048" cy="609685"/>
            </a:xfrm>
            <a:custGeom>
              <a:avLst/>
              <a:gdLst>
                <a:gd name="connsiteX0" fmla="*/ 121763 h 600884"/>
                <a:gd name="connsiteY0" fmla="*/ 121763 h 600884"/>
                <a:gd name="connsiteX1" fmla="*/ 121763 h 600884"/>
                <a:gd name="connsiteY1" fmla="*/ 121763 h 600884"/>
                <a:gd name="connsiteX2" fmla="*/ 121763 h 600884"/>
                <a:gd name="connsiteY2" fmla="*/ 121763 h 600884"/>
                <a:gd name="connsiteX3" fmla="*/ 121763 h 600884"/>
                <a:gd name="connsiteY3" fmla="*/ 121763 h 600884"/>
                <a:gd name="connsiteX4" fmla="*/ 121763 h 600884"/>
                <a:gd name="connsiteY4" fmla="*/ 121763 h 600884"/>
                <a:gd name="connsiteX5" fmla="*/ 121763 h 600884"/>
                <a:gd name="connsiteY5" fmla="*/ 121763 h 600884"/>
                <a:gd name="connsiteX6" fmla="*/ 121763 h 600884"/>
                <a:gd name="connsiteY6" fmla="*/ 121763 h 600884"/>
                <a:gd name="connsiteX7" fmla="*/ 121763 h 600884"/>
                <a:gd name="connsiteY7" fmla="*/ 121763 h 600884"/>
                <a:gd name="connsiteX8" fmla="*/ 121763 h 600884"/>
                <a:gd name="connsiteY8" fmla="*/ 121763 h 600884"/>
                <a:gd name="connsiteX9" fmla="*/ 121763 h 600884"/>
                <a:gd name="connsiteY9" fmla="*/ 121763 h 600884"/>
                <a:gd name="connsiteX10" fmla="*/ 121763 h 600884"/>
                <a:gd name="connsiteY10" fmla="*/ 121763 h 600884"/>
                <a:gd name="connsiteX11" fmla="*/ 121763 h 600884"/>
                <a:gd name="connsiteY11" fmla="*/ 121763 h 600884"/>
                <a:gd name="connsiteX12" fmla="*/ 121763 h 600884"/>
                <a:gd name="connsiteY12" fmla="*/ 121763 h 600884"/>
                <a:gd name="connsiteX13" fmla="*/ 121763 h 600884"/>
                <a:gd name="connsiteY13" fmla="*/ 121763 h 600884"/>
                <a:gd name="connsiteX14" fmla="*/ 121763 h 600884"/>
                <a:gd name="connsiteY14" fmla="*/ 121763 h 600884"/>
                <a:gd name="connsiteX15" fmla="*/ 121763 h 600884"/>
                <a:gd name="connsiteY15" fmla="*/ 121763 h 600884"/>
                <a:gd name="connsiteX16" fmla="*/ 121763 h 600884"/>
                <a:gd name="connsiteY16" fmla="*/ 121763 h 600884"/>
                <a:gd name="connsiteX17" fmla="*/ 121763 h 600884"/>
                <a:gd name="connsiteY17" fmla="*/ 121763 h 600884"/>
                <a:gd name="connsiteX18" fmla="*/ 121763 h 600884"/>
                <a:gd name="connsiteY18" fmla="*/ 121763 h 600884"/>
                <a:gd name="connsiteX19" fmla="*/ 121763 h 600884"/>
                <a:gd name="connsiteY19" fmla="*/ 121763 h 600884"/>
                <a:gd name="connsiteX20" fmla="*/ 121763 h 600884"/>
                <a:gd name="connsiteY20" fmla="*/ 121763 h 600884"/>
                <a:gd name="connsiteX21" fmla="*/ 121763 h 600884"/>
                <a:gd name="connsiteY21" fmla="*/ 121763 h 600884"/>
                <a:gd name="connsiteX22" fmla="*/ 121763 h 600884"/>
                <a:gd name="connsiteY22" fmla="*/ 121763 h 600884"/>
                <a:gd name="connsiteX23" fmla="*/ 121763 h 600884"/>
                <a:gd name="connsiteY23" fmla="*/ 121763 h 600884"/>
                <a:gd name="connsiteX24" fmla="*/ 121763 h 600884"/>
                <a:gd name="connsiteY24" fmla="*/ 121763 h 600884"/>
                <a:gd name="connsiteX25" fmla="*/ 121763 h 600884"/>
                <a:gd name="connsiteY25" fmla="*/ 121763 h 600884"/>
                <a:gd name="connsiteX26" fmla="*/ 121763 h 600884"/>
                <a:gd name="connsiteY26" fmla="*/ 121763 h 600884"/>
                <a:gd name="connsiteX27" fmla="*/ 121763 h 600884"/>
                <a:gd name="connsiteY27" fmla="*/ 121763 h 600884"/>
                <a:gd name="connsiteX28" fmla="*/ 121763 h 600884"/>
                <a:gd name="connsiteY28" fmla="*/ 121763 h 600884"/>
                <a:gd name="connsiteX29" fmla="*/ 121763 h 600884"/>
                <a:gd name="connsiteY29" fmla="*/ 121763 h 600884"/>
                <a:gd name="connsiteX30" fmla="*/ 121763 h 600884"/>
                <a:gd name="connsiteY30" fmla="*/ 121763 h 600884"/>
                <a:gd name="connsiteX31" fmla="*/ 121763 h 600884"/>
                <a:gd name="connsiteY31" fmla="*/ 121763 h 600884"/>
                <a:gd name="connsiteX32" fmla="*/ 121763 h 600884"/>
                <a:gd name="connsiteY32" fmla="*/ 121763 h 600884"/>
                <a:gd name="connsiteX33" fmla="*/ 121763 h 600884"/>
                <a:gd name="connsiteY33" fmla="*/ 121763 h 600884"/>
                <a:gd name="connsiteX34" fmla="*/ 121763 h 600884"/>
                <a:gd name="connsiteY34" fmla="*/ 121763 h 600884"/>
                <a:gd name="connsiteX35" fmla="*/ 121763 h 600884"/>
                <a:gd name="connsiteY35" fmla="*/ 121763 h 600884"/>
                <a:gd name="connsiteX36" fmla="*/ 121763 h 600884"/>
                <a:gd name="connsiteY36" fmla="*/ 121763 h 600884"/>
                <a:gd name="connsiteX37" fmla="*/ 121763 h 600884"/>
                <a:gd name="connsiteY37" fmla="*/ 121763 h 600884"/>
                <a:gd name="connsiteX38" fmla="*/ 121763 h 600884"/>
                <a:gd name="connsiteY38" fmla="*/ 121763 h 600884"/>
                <a:gd name="connsiteX39" fmla="*/ 121763 h 600884"/>
                <a:gd name="connsiteY39" fmla="*/ 121763 h 600884"/>
                <a:gd name="connsiteX40" fmla="*/ 121763 h 600884"/>
                <a:gd name="connsiteY40" fmla="*/ 121763 h 600884"/>
                <a:gd name="connsiteX41" fmla="*/ 121763 h 600884"/>
                <a:gd name="connsiteY41" fmla="*/ 121763 h 600884"/>
                <a:gd name="connsiteX42" fmla="*/ 121763 h 600884"/>
                <a:gd name="connsiteY42" fmla="*/ 121763 h 600884"/>
                <a:gd name="connsiteX43" fmla="*/ 121763 h 600884"/>
                <a:gd name="connsiteY43" fmla="*/ 121763 h 600884"/>
                <a:gd name="connsiteX44" fmla="*/ 121763 h 600884"/>
                <a:gd name="connsiteY44" fmla="*/ 121763 h 600884"/>
                <a:gd name="connsiteX45" fmla="*/ 121763 h 600884"/>
                <a:gd name="connsiteY45" fmla="*/ 121763 h 600884"/>
                <a:gd name="connsiteX46" fmla="*/ 121763 h 600884"/>
                <a:gd name="connsiteY46" fmla="*/ 121763 h 600884"/>
                <a:gd name="connsiteX47" fmla="*/ 121763 h 600884"/>
                <a:gd name="connsiteY47" fmla="*/ 121763 h 600884"/>
                <a:gd name="connsiteX48" fmla="*/ 121763 h 600884"/>
                <a:gd name="connsiteY48" fmla="*/ 121763 h 600884"/>
                <a:gd name="connsiteX49" fmla="*/ 121763 h 600884"/>
                <a:gd name="connsiteY49" fmla="*/ 121763 h 600884"/>
                <a:gd name="connsiteX50" fmla="*/ 121763 h 600884"/>
                <a:gd name="connsiteY50" fmla="*/ 121763 h 600884"/>
                <a:gd name="connsiteX51" fmla="*/ 121763 h 600884"/>
                <a:gd name="connsiteY51" fmla="*/ 121763 h 600884"/>
                <a:gd name="connsiteX52" fmla="*/ 121763 h 600884"/>
                <a:gd name="connsiteY52" fmla="*/ 121763 h 600884"/>
                <a:gd name="connsiteX53" fmla="*/ 121763 h 600884"/>
                <a:gd name="connsiteY53" fmla="*/ 121763 h 600884"/>
                <a:gd name="connsiteX54" fmla="*/ 121763 h 600884"/>
                <a:gd name="connsiteY54" fmla="*/ 121763 h 600884"/>
                <a:gd name="connsiteX55" fmla="*/ 121763 h 600884"/>
                <a:gd name="connsiteY55" fmla="*/ 121763 h 600884"/>
                <a:gd name="connsiteX56" fmla="*/ 121763 h 600884"/>
                <a:gd name="connsiteY56" fmla="*/ 121763 h 600884"/>
                <a:gd name="connsiteX57" fmla="*/ 121763 h 600884"/>
                <a:gd name="connsiteY57" fmla="*/ 121763 h 600884"/>
                <a:gd name="connsiteX58" fmla="*/ 121763 h 600884"/>
                <a:gd name="connsiteY58" fmla="*/ 121763 h 600884"/>
                <a:gd name="connsiteX59" fmla="*/ 121763 h 600884"/>
                <a:gd name="connsiteY59" fmla="*/ 121763 h 600884"/>
                <a:gd name="connsiteX60" fmla="*/ 121763 h 600884"/>
                <a:gd name="connsiteY60" fmla="*/ 121763 h 600884"/>
                <a:gd name="connsiteX61" fmla="*/ 121763 h 600884"/>
                <a:gd name="connsiteY61" fmla="*/ 121763 h 600884"/>
                <a:gd name="connsiteX62" fmla="*/ 121763 h 600884"/>
                <a:gd name="connsiteY62" fmla="*/ 121763 h 600884"/>
                <a:gd name="connsiteX63" fmla="*/ 121763 h 600884"/>
                <a:gd name="connsiteY63" fmla="*/ 121763 h 600884"/>
                <a:gd name="connsiteX64" fmla="*/ 121763 h 600884"/>
                <a:gd name="connsiteY64" fmla="*/ 121763 h 600884"/>
                <a:gd name="connsiteX65" fmla="*/ 121763 h 600884"/>
                <a:gd name="connsiteY65" fmla="*/ 121763 h 600884"/>
                <a:gd name="connsiteX66" fmla="*/ 121763 h 600884"/>
                <a:gd name="connsiteY66" fmla="*/ 121763 h 600884"/>
                <a:gd name="connsiteX67" fmla="*/ 121763 h 600884"/>
                <a:gd name="connsiteY67" fmla="*/ 121763 h 600884"/>
                <a:gd name="connsiteX68" fmla="*/ 121763 h 600884"/>
                <a:gd name="connsiteY68" fmla="*/ 121763 h 600884"/>
                <a:gd name="connsiteX69" fmla="*/ 121763 h 600884"/>
                <a:gd name="connsiteY69" fmla="*/ 121763 h 600884"/>
                <a:gd name="connsiteX70" fmla="*/ 121763 h 600884"/>
                <a:gd name="connsiteY70" fmla="*/ 121763 h 600884"/>
                <a:gd name="connsiteX71" fmla="*/ 121763 h 600884"/>
                <a:gd name="connsiteY71" fmla="*/ 121763 h 600884"/>
                <a:gd name="connsiteX72" fmla="*/ 121763 h 600884"/>
                <a:gd name="connsiteY72" fmla="*/ 121763 h 600884"/>
                <a:gd name="connsiteX73" fmla="*/ 121763 h 600884"/>
                <a:gd name="connsiteY73" fmla="*/ 121763 h 600884"/>
                <a:gd name="connsiteX74" fmla="*/ 121763 h 600884"/>
                <a:gd name="connsiteY74" fmla="*/ 121763 h 600884"/>
                <a:gd name="connsiteX75" fmla="*/ 121763 h 600884"/>
                <a:gd name="connsiteY75" fmla="*/ 121763 h 600884"/>
                <a:gd name="connsiteX76" fmla="*/ 121763 h 600884"/>
                <a:gd name="connsiteY76" fmla="*/ 121763 h 60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571147" h="577432">
                  <a:moveTo>
                    <a:pt x="32552" y="406999"/>
                  </a:moveTo>
                  <a:lnTo>
                    <a:pt x="111849" y="406999"/>
                  </a:lnTo>
                  <a:cubicBezTo>
                    <a:pt x="125679" y="406999"/>
                    <a:pt x="137666" y="418054"/>
                    <a:pt x="137666" y="432794"/>
                  </a:cubicBezTo>
                  <a:lnTo>
                    <a:pt x="137666" y="550715"/>
                  </a:lnTo>
                  <a:cubicBezTo>
                    <a:pt x="137666" y="565456"/>
                    <a:pt x="125679" y="577432"/>
                    <a:pt x="111849" y="577432"/>
                  </a:cubicBezTo>
                  <a:lnTo>
                    <a:pt x="32552" y="577432"/>
                  </a:lnTo>
                  <a:cubicBezTo>
                    <a:pt x="18721" y="577432"/>
                    <a:pt x="6734" y="565456"/>
                    <a:pt x="6734" y="550715"/>
                  </a:cubicBezTo>
                  <a:lnTo>
                    <a:pt x="6734" y="432794"/>
                  </a:lnTo>
                  <a:cubicBezTo>
                    <a:pt x="6734" y="418054"/>
                    <a:pt x="18721" y="406999"/>
                    <a:pt x="32552" y="406999"/>
                  </a:cubicBezTo>
                  <a:close/>
                  <a:moveTo>
                    <a:pt x="236302" y="314976"/>
                  </a:moveTo>
                  <a:lnTo>
                    <a:pt x="315688" y="314976"/>
                  </a:lnTo>
                  <a:cubicBezTo>
                    <a:pt x="329535" y="314976"/>
                    <a:pt x="341535" y="326948"/>
                    <a:pt x="341535" y="340761"/>
                  </a:cubicBezTo>
                  <a:lnTo>
                    <a:pt x="341535" y="550726"/>
                  </a:lnTo>
                  <a:cubicBezTo>
                    <a:pt x="341535" y="565460"/>
                    <a:pt x="329535" y="577432"/>
                    <a:pt x="315688" y="577432"/>
                  </a:cubicBezTo>
                  <a:lnTo>
                    <a:pt x="236302" y="577432"/>
                  </a:lnTo>
                  <a:cubicBezTo>
                    <a:pt x="221532" y="577432"/>
                    <a:pt x="210455" y="565460"/>
                    <a:pt x="210455" y="550726"/>
                  </a:cubicBezTo>
                  <a:lnTo>
                    <a:pt x="210455" y="340761"/>
                  </a:lnTo>
                  <a:cubicBezTo>
                    <a:pt x="210455" y="326948"/>
                    <a:pt x="221532" y="314976"/>
                    <a:pt x="236302" y="314976"/>
                  </a:cubicBezTo>
                  <a:close/>
                  <a:moveTo>
                    <a:pt x="440171" y="209935"/>
                  </a:moveTo>
                  <a:lnTo>
                    <a:pt x="518634" y="209935"/>
                  </a:lnTo>
                  <a:cubicBezTo>
                    <a:pt x="533404" y="209935"/>
                    <a:pt x="545404" y="221909"/>
                    <a:pt x="545404" y="235724"/>
                  </a:cubicBezTo>
                  <a:lnTo>
                    <a:pt x="545404" y="550722"/>
                  </a:lnTo>
                  <a:cubicBezTo>
                    <a:pt x="545404" y="565458"/>
                    <a:pt x="533404" y="577432"/>
                    <a:pt x="518634" y="577432"/>
                  </a:cubicBezTo>
                  <a:lnTo>
                    <a:pt x="440171" y="577432"/>
                  </a:lnTo>
                  <a:cubicBezTo>
                    <a:pt x="425401" y="577432"/>
                    <a:pt x="414324" y="565458"/>
                    <a:pt x="414324" y="550722"/>
                  </a:cubicBezTo>
                  <a:lnTo>
                    <a:pt x="414324" y="235724"/>
                  </a:lnTo>
                  <a:cubicBezTo>
                    <a:pt x="414324" y="221909"/>
                    <a:pt x="425401" y="209935"/>
                    <a:pt x="440171" y="209935"/>
                  </a:cubicBezTo>
                  <a:close/>
                  <a:moveTo>
                    <a:pt x="296320" y="121530"/>
                  </a:moveTo>
                  <a:lnTo>
                    <a:pt x="361828" y="134423"/>
                  </a:lnTo>
                  <a:cubicBezTo>
                    <a:pt x="365519" y="135344"/>
                    <a:pt x="368287" y="138107"/>
                    <a:pt x="370132" y="141791"/>
                  </a:cubicBezTo>
                  <a:cubicBezTo>
                    <a:pt x="371977" y="144554"/>
                    <a:pt x="372900" y="149159"/>
                    <a:pt x="371055" y="152843"/>
                  </a:cubicBezTo>
                  <a:lnTo>
                    <a:pt x="346143" y="213626"/>
                  </a:lnTo>
                  <a:cubicBezTo>
                    <a:pt x="344298" y="219152"/>
                    <a:pt x="339684" y="221915"/>
                    <a:pt x="334149" y="221915"/>
                  </a:cubicBezTo>
                  <a:cubicBezTo>
                    <a:pt x="334149" y="221915"/>
                    <a:pt x="334149" y="221915"/>
                    <a:pt x="333226" y="221915"/>
                  </a:cubicBezTo>
                  <a:cubicBezTo>
                    <a:pt x="328613" y="221915"/>
                    <a:pt x="323999" y="219152"/>
                    <a:pt x="322154" y="215468"/>
                  </a:cubicBezTo>
                  <a:lnTo>
                    <a:pt x="308314" y="190602"/>
                  </a:lnTo>
                  <a:lnTo>
                    <a:pt x="19522" y="339798"/>
                  </a:lnTo>
                  <a:cubicBezTo>
                    <a:pt x="16754" y="340719"/>
                    <a:pt x="14909" y="340719"/>
                    <a:pt x="13064" y="340719"/>
                  </a:cubicBezTo>
                  <a:cubicBezTo>
                    <a:pt x="8450" y="340719"/>
                    <a:pt x="3837" y="337956"/>
                    <a:pt x="1069" y="334272"/>
                  </a:cubicBezTo>
                  <a:cubicBezTo>
                    <a:pt x="-1699" y="327826"/>
                    <a:pt x="1069" y="319537"/>
                    <a:pt x="7528" y="315853"/>
                  </a:cubicBezTo>
                  <a:lnTo>
                    <a:pt x="296320" y="167578"/>
                  </a:lnTo>
                  <a:lnTo>
                    <a:pt x="281557" y="139949"/>
                  </a:lnTo>
                  <a:cubicBezTo>
                    <a:pt x="279712" y="135344"/>
                    <a:pt x="279712" y="129819"/>
                    <a:pt x="283402" y="126135"/>
                  </a:cubicBezTo>
                  <a:cubicBezTo>
                    <a:pt x="286170" y="121530"/>
                    <a:pt x="291706" y="119688"/>
                    <a:pt x="296320" y="121530"/>
                  </a:cubicBezTo>
                  <a:close/>
                  <a:moveTo>
                    <a:pt x="484451" y="100307"/>
                  </a:moveTo>
                  <a:cubicBezTo>
                    <a:pt x="492773" y="102156"/>
                    <a:pt x="502944" y="104930"/>
                    <a:pt x="502944" y="115101"/>
                  </a:cubicBezTo>
                  <a:cubicBezTo>
                    <a:pt x="502944" y="125273"/>
                    <a:pt x="493698" y="128971"/>
                    <a:pt x="484451" y="129896"/>
                  </a:cubicBezTo>
                  <a:close/>
                  <a:moveTo>
                    <a:pt x="475278" y="51633"/>
                  </a:moveTo>
                  <a:lnTo>
                    <a:pt x="475278" y="78263"/>
                  </a:lnTo>
                  <a:cubicBezTo>
                    <a:pt x="464231" y="76426"/>
                    <a:pt x="458708" y="71835"/>
                    <a:pt x="458708" y="64489"/>
                  </a:cubicBezTo>
                  <a:cubicBezTo>
                    <a:pt x="458708" y="58061"/>
                    <a:pt x="465152" y="51633"/>
                    <a:pt x="475278" y="51633"/>
                  </a:cubicBezTo>
                  <a:close/>
                  <a:moveTo>
                    <a:pt x="479865" y="23014"/>
                  </a:moveTo>
                  <a:cubicBezTo>
                    <a:pt x="477098" y="23014"/>
                    <a:pt x="475254" y="25775"/>
                    <a:pt x="475254" y="27617"/>
                  </a:cubicBezTo>
                  <a:lnTo>
                    <a:pt x="475254" y="35901"/>
                  </a:lnTo>
                  <a:cubicBezTo>
                    <a:pt x="456813" y="36822"/>
                    <a:pt x="439295" y="46948"/>
                    <a:pt x="439295" y="67200"/>
                  </a:cubicBezTo>
                  <a:cubicBezTo>
                    <a:pt x="439295" y="84691"/>
                    <a:pt x="453125" y="93896"/>
                    <a:pt x="475254" y="98499"/>
                  </a:cubicBezTo>
                  <a:lnTo>
                    <a:pt x="475254" y="129798"/>
                  </a:lnTo>
                  <a:cubicBezTo>
                    <a:pt x="450359" y="128877"/>
                    <a:pt x="463268" y="107704"/>
                    <a:pt x="446671" y="107704"/>
                  </a:cubicBezTo>
                  <a:cubicBezTo>
                    <a:pt x="441139" y="107704"/>
                    <a:pt x="437451" y="111387"/>
                    <a:pt x="437451" y="117830"/>
                  </a:cubicBezTo>
                  <a:cubicBezTo>
                    <a:pt x="437451" y="129798"/>
                    <a:pt x="450359" y="144526"/>
                    <a:pt x="475254" y="145447"/>
                  </a:cubicBezTo>
                  <a:lnTo>
                    <a:pt x="475254" y="154652"/>
                  </a:lnTo>
                  <a:cubicBezTo>
                    <a:pt x="475254" y="157414"/>
                    <a:pt x="477098" y="159255"/>
                    <a:pt x="479865" y="159255"/>
                  </a:cubicBezTo>
                  <a:cubicBezTo>
                    <a:pt x="482631" y="159255"/>
                    <a:pt x="484475" y="157414"/>
                    <a:pt x="484475" y="154652"/>
                  </a:cubicBezTo>
                  <a:lnTo>
                    <a:pt x="484475" y="145447"/>
                  </a:lnTo>
                  <a:cubicBezTo>
                    <a:pt x="506604" y="143606"/>
                    <a:pt x="522279" y="133480"/>
                    <a:pt x="522279" y="113228"/>
                  </a:cubicBezTo>
                  <a:cubicBezTo>
                    <a:pt x="522279" y="90214"/>
                    <a:pt x="504760" y="84691"/>
                    <a:pt x="484475" y="80088"/>
                  </a:cubicBezTo>
                  <a:lnTo>
                    <a:pt x="484475" y="51551"/>
                  </a:lnTo>
                  <a:cubicBezTo>
                    <a:pt x="501072" y="51551"/>
                    <a:pt x="501072" y="68121"/>
                    <a:pt x="511214" y="68121"/>
                  </a:cubicBezTo>
                  <a:cubicBezTo>
                    <a:pt x="515824" y="68121"/>
                    <a:pt x="520435" y="64439"/>
                    <a:pt x="520435" y="58915"/>
                  </a:cubicBezTo>
                  <a:cubicBezTo>
                    <a:pt x="520435" y="43266"/>
                    <a:pt x="496461" y="35901"/>
                    <a:pt x="484475" y="35901"/>
                  </a:cubicBezTo>
                  <a:lnTo>
                    <a:pt x="484475" y="27617"/>
                  </a:lnTo>
                  <a:cubicBezTo>
                    <a:pt x="484475" y="25775"/>
                    <a:pt x="482631" y="23014"/>
                    <a:pt x="479865" y="23014"/>
                  </a:cubicBezTo>
                  <a:close/>
                  <a:moveTo>
                    <a:pt x="479865" y="0"/>
                  </a:moveTo>
                  <a:cubicBezTo>
                    <a:pt x="529655" y="0"/>
                    <a:pt x="571147" y="40504"/>
                    <a:pt x="571147" y="91135"/>
                  </a:cubicBezTo>
                  <a:cubicBezTo>
                    <a:pt x="571147" y="141765"/>
                    <a:pt x="529655" y="182269"/>
                    <a:pt x="479865" y="182269"/>
                  </a:cubicBezTo>
                  <a:cubicBezTo>
                    <a:pt x="429152" y="182269"/>
                    <a:pt x="388582" y="141765"/>
                    <a:pt x="388582" y="91135"/>
                  </a:cubicBezTo>
                  <a:cubicBezTo>
                    <a:pt x="388582" y="40504"/>
                    <a:pt x="429152" y="0"/>
                    <a:pt x="479865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0E6954C-4051-1449-B3C1-0E110D33A160}"/>
              </a:ext>
            </a:extLst>
          </p:cNvPr>
          <p:cNvCxnSpPr>
            <a:cxnSpLocks/>
          </p:cNvCxnSpPr>
          <p:nvPr/>
        </p:nvCxnSpPr>
        <p:spPr>
          <a:xfrm>
            <a:off x="5925424" y="2139193"/>
            <a:ext cx="626657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05850D3-03AB-7343-A259-7380DA3D38D7}"/>
              </a:ext>
            </a:extLst>
          </p:cNvPr>
          <p:cNvCxnSpPr>
            <a:cxnSpLocks/>
          </p:cNvCxnSpPr>
          <p:nvPr/>
        </p:nvCxnSpPr>
        <p:spPr>
          <a:xfrm>
            <a:off x="5925424" y="3324284"/>
            <a:ext cx="626657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0E6954C-4051-1449-B3C1-0E110D33A160}"/>
              </a:ext>
            </a:extLst>
          </p:cNvPr>
          <p:cNvCxnSpPr/>
          <p:nvPr/>
        </p:nvCxnSpPr>
        <p:spPr>
          <a:xfrm>
            <a:off x="5925424" y="4527958"/>
            <a:ext cx="626657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972DD26-34C0-4A49-A7C3-2B2E9817B28E}"/>
              </a:ext>
            </a:extLst>
          </p:cNvPr>
          <p:cNvCxnSpPr>
            <a:cxnSpLocks/>
          </p:cNvCxnSpPr>
          <p:nvPr/>
        </p:nvCxnSpPr>
        <p:spPr>
          <a:xfrm>
            <a:off x="5925424" y="979143"/>
            <a:ext cx="6266576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976951E-564C-A942-A831-B4A894B913E8}"/>
              </a:ext>
            </a:extLst>
          </p:cNvPr>
          <p:cNvCxnSpPr>
            <a:cxnSpLocks/>
          </p:cNvCxnSpPr>
          <p:nvPr/>
        </p:nvCxnSpPr>
        <p:spPr>
          <a:xfrm>
            <a:off x="-711665" y="1224927"/>
            <a:ext cx="6266576" cy="0"/>
          </a:xfrm>
          <a:prstGeom prst="line">
            <a:avLst/>
          </a:prstGeom>
          <a:ln>
            <a:noFill/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CA80156-23DB-A14C-8FAC-249B6E9AE5F4}"/>
              </a:ext>
            </a:extLst>
          </p:cNvPr>
          <p:cNvCxnSpPr>
            <a:cxnSpLocks/>
          </p:cNvCxnSpPr>
          <p:nvPr/>
        </p:nvCxnSpPr>
        <p:spPr>
          <a:xfrm>
            <a:off x="-341152" y="979143"/>
            <a:ext cx="6266576" cy="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7743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26F6974-C954-2C4C-BCE0-2B47C45B60EA}"/>
              </a:ext>
            </a:extLst>
          </p:cNvPr>
          <p:cNvSpPr txBox="1">
            <a:spLocks/>
          </p:cNvSpPr>
          <p:nvPr/>
        </p:nvSpPr>
        <p:spPr>
          <a:xfrm>
            <a:off x="838200" y="160021"/>
            <a:ext cx="10515600" cy="83450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accent1"/>
                </a:solidFill>
                <a:latin typeface="+mn-lt"/>
              </a:rPr>
              <a:t>Demographics:</a:t>
            </a:r>
            <a:r>
              <a:rPr lang="zh-CN" altLang="en-US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b="1" dirty="0">
                <a:solidFill>
                  <a:schemeClr val="accent1"/>
                </a:solidFill>
                <a:latin typeface="+mn-lt"/>
              </a:rPr>
              <a:t>Age &amp; Education</a:t>
            </a:r>
          </a:p>
          <a:p>
            <a:endParaRPr lang="en-US" b="1" dirty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24" name="mountains_321495">
            <a:extLst>
              <a:ext uri="{FF2B5EF4-FFF2-40B4-BE49-F238E27FC236}">
                <a16:creationId xmlns:a16="http://schemas.microsoft.com/office/drawing/2014/main" id="{37CEE04D-3F23-264B-BD3B-803BCABD8F0E}"/>
              </a:ext>
            </a:extLst>
          </p:cNvPr>
          <p:cNvSpPr>
            <a:spLocks noChangeAspect="1"/>
          </p:cNvSpPr>
          <p:nvPr/>
        </p:nvSpPr>
        <p:spPr>
          <a:xfrm>
            <a:off x="2133139" y="2970530"/>
            <a:ext cx="490420" cy="407641"/>
          </a:xfrm>
          <a:custGeom>
            <a:avLst/>
            <a:gdLst>
              <a:gd name="T0" fmla="*/ 372171 w 604011"/>
              <a:gd name="T1" fmla="*/ 372171 w 604011"/>
              <a:gd name="T2" fmla="*/ 372171 w 604011"/>
              <a:gd name="T3" fmla="*/ 372171 w 604011"/>
              <a:gd name="T4" fmla="*/ 372171 w 604011"/>
              <a:gd name="T5" fmla="*/ 372171 w 604011"/>
              <a:gd name="T6" fmla="*/ 372171 w 604011"/>
              <a:gd name="T7" fmla="*/ 372171 w 604011"/>
              <a:gd name="T8" fmla="*/ 372171 w 604011"/>
              <a:gd name="T9" fmla="*/ 372171 w 604011"/>
              <a:gd name="T10" fmla="*/ 372171 w 604011"/>
              <a:gd name="T11" fmla="*/ 372171 w 604011"/>
              <a:gd name="T12" fmla="*/ 372171 w 604011"/>
              <a:gd name="T13" fmla="*/ 372171 w 604011"/>
              <a:gd name="T14" fmla="*/ 372171 w 604011"/>
              <a:gd name="T15" fmla="*/ 372171 w 604011"/>
              <a:gd name="T16" fmla="*/ 372171 w 604011"/>
              <a:gd name="T17" fmla="*/ 372171 w 604011"/>
              <a:gd name="T18" fmla="*/ 372171 w 604011"/>
              <a:gd name="T19" fmla="*/ 372171 w 604011"/>
              <a:gd name="T20" fmla="*/ 372171 w 604011"/>
              <a:gd name="T21" fmla="*/ 372171 w 604011"/>
              <a:gd name="T22" fmla="*/ 372171 w 604011"/>
              <a:gd name="T23" fmla="*/ 372171 w 604011"/>
              <a:gd name="T24" fmla="*/ 372171 w 604011"/>
              <a:gd name="T25" fmla="*/ 372171 w 604011"/>
              <a:gd name="T26" fmla="*/ 372171 w 604011"/>
              <a:gd name="T27" fmla="*/ 372171 w 604011"/>
              <a:gd name="T28" fmla="*/ 372171 w 604011"/>
              <a:gd name="T29" fmla="*/ 372171 w 604011"/>
              <a:gd name="T30" fmla="*/ 372171 w 604011"/>
              <a:gd name="T31" fmla="*/ 372171 w 604011"/>
              <a:gd name="T32" fmla="*/ 372171 w 604011"/>
              <a:gd name="T33" fmla="*/ 372171 w 604011"/>
              <a:gd name="T34" fmla="*/ 372171 w 604011"/>
              <a:gd name="T35" fmla="*/ 372171 w 604011"/>
              <a:gd name="T36" fmla="*/ 372171 w 604011"/>
              <a:gd name="T37" fmla="*/ 372171 w 604011"/>
              <a:gd name="T38" fmla="*/ 372171 w 604011"/>
              <a:gd name="T39" fmla="*/ 372171 w 604011"/>
              <a:gd name="T40" fmla="*/ 372171 w 604011"/>
              <a:gd name="T41" fmla="*/ 372171 w 604011"/>
              <a:gd name="T42" fmla="*/ 372171 w 604011"/>
              <a:gd name="T43" fmla="*/ 372171 w 604011"/>
              <a:gd name="T44" fmla="*/ 372171 w 604011"/>
              <a:gd name="T45" fmla="*/ 372171 w 604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6698" h="5575">
                <a:moveTo>
                  <a:pt x="6656" y="5191"/>
                </a:moveTo>
                <a:lnTo>
                  <a:pt x="4423" y="725"/>
                </a:lnTo>
                <a:cubicBezTo>
                  <a:pt x="4366" y="625"/>
                  <a:pt x="4266" y="568"/>
                  <a:pt x="4167" y="568"/>
                </a:cubicBezTo>
                <a:cubicBezTo>
                  <a:pt x="4053" y="568"/>
                  <a:pt x="3954" y="625"/>
                  <a:pt x="3911" y="725"/>
                </a:cubicBezTo>
                <a:lnTo>
                  <a:pt x="3442" y="1664"/>
                </a:lnTo>
                <a:lnTo>
                  <a:pt x="2773" y="170"/>
                </a:lnTo>
                <a:cubicBezTo>
                  <a:pt x="2730" y="71"/>
                  <a:pt x="2631" y="0"/>
                  <a:pt x="2517" y="0"/>
                </a:cubicBezTo>
                <a:cubicBezTo>
                  <a:pt x="2403" y="0"/>
                  <a:pt x="2304" y="71"/>
                  <a:pt x="2261" y="170"/>
                </a:cubicBezTo>
                <a:lnTo>
                  <a:pt x="42" y="5176"/>
                </a:lnTo>
                <a:cubicBezTo>
                  <a:pt x="0" y="5262"/>
                  <a:pt x="0" y="5361"/>
                  <a:pt x="57" y="5447"/>
                </a:cubicBezTo>
                <a:cubicBezTo>
                  <a:pt x="99" y="5532"/>
                  <a:pt x="185" y="5575"/>
                  <a:pt x="284" y="5575"/>
                </a:cubicBezTo>
                <a:lnTo>
                  <a:pt x="6400" y="5575"/>
                </a:lnTo>
                <a:cubicBezTo>
                  <a:pt x="6499" y="5575"/>
                  <a:pt x="6585" y="5546"/>
                  <a:pt x="6642" y="5461"/>
                </a:cubicBezTo>
                <a:cubicBezTo>
                  <a:pt x="6698" y="5376"/>
                  <a:pt x="6698" y="5276"/>
                  <a:pt x="6656" y="5191"/>
                </a:cubicBezTo>
                <a:close/>
                <a:moveTo>
                  <a:pt x="711" y="5020"/>
                </a:moveTo>
                <a:lnTo>
                  <a:pt x="2517" y="967"/>
                </a:lnTo>
                <a:lnTo>
                  <a:pt x="4323" y="5020"/>
                </a:lnTo>
                <a:lnTo>
                  <a:pt x="711" y="5020"/>
                </a:lnTo>
                <a:close/>
                <a:moveTo>
                  <a:pt x="4921" y="5006"/>
                </a:moveTo>
                <a:lnTo>
                  <a:pt x="3726" y="2318"/>
                </a:lnTo>
                <a:lnTo>
                  <a:pt x="4167" y="1450"/>
                </a:lnTo>
                <a:lnTo>
                  <a:pt x="5945" y="5006"/>
                </a:lnTo>
                <a:lnTo>
                  <a:pt x="4921" y="500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shopping-cart_181652">
            <a:extLst>
              <a:ext uri="{FF2B5EF4-FFF2-40B4-BE49-F238E27FC236}">
                <a16:creationId xmlns:a16="http://schemas.microsoft.com/office/drawing/2014/main" id="{D03EC8EA-FD68-5848-8F7D-BF1AA0EEF5B6}"/>
              </a:ext>
            </a:extLst>
          </p:cNvPr>
          <p:cNvSpPr>
            <a:spLocks noChangeAspect="1"/>
          </p:cNvSpPr>
          <p:nvPr/>
        </p:nvSpPr>
        <p:spPr>
          <a:xfrm>
            <a:off x="5904236" y="3008575"/>
            <a:ext cx="383523" cy="387788"/>
          </a:xfrm>
          <a:custGeom>
            <a:avLst/>
            <a:gdLst>
              <a:gd name="connsiteX0" fmla="*/ 509259 w 596560"/>
              <a:gd name="connsiteY0" fmla="*/ 508519 h 603193"/>
              <a:gd name="connsiteX1" fmla="*/ 485791 w 596560"/>
              <a:gd name="connsiteY1" fmla="*/ 531953 h 603193"/>
              <a:gd name="connsiteX2" fmla="*/ 509259 w 596560"/>
              <a:gd name="connsiteY2" fmla="*/ 555622 h 603193"/>
              <a:gd name="connsiteX3" fmla="*/ 532962 w 596560"/>
              <a:gd name="connsiteY3" fmla="*/ 531953 h 603193"/>
              <a:gd name="connsiteX4" fmla="*/ 509259 w 596560"/>
              <a:gd name="connsiteY4" fmla="*/ 508519 h 603193"/>
              <a:gd name="connsiteX5" fmla="*/ 157471 w 596560"/>
              <a:gd name="connsiteY5" fmla="*/ 508519 h 603193"/>
              <a:gd name="connsiteX6" fmla="*/ 133768 w 596560"/>
              <a:gd name="connsiteY6" fmla="*/ 531953 h 603193"/>
              <a:gd name="connsiteX7" fmla="*/ 157471 w 596560"/>
              <a:gd name="connsiteY7" fmla="*/ 555622 h 603193"/>
              <a:gd name="connsiteX8" fmla="*/ 181174 w 596560"/>
              <a:gd name="connsiteY8" fmla="*/ 531953 h 603193"/>
              <a:gd name="connsiteX9" fmla="*/ 157471 w 596560"/>
              <a:gd name="connsiteY9" fmla="*/ 508519 h 603193"/>
              <a:gd name="connsiteX10" fmla="*/ 333493 w 596560"/>
              <a:gd name="connsiteY10" fmla="*/ 76140 h 603193"/>
              <a:gd name="connsiteX11" fmla="*/ 357194 w 596560"/>
              <a:gd name="connsiteY11" fmla="*/ 99807 h 603193"/>
              <a:gd name="connsiteX12" fmla="*/ 357194 w 596560"/>
              <a:gd name="connsiteY12" fmla="*/ 249309 h 603193"/>
              <a:gd name="connsiteX13" fmla="*/ 409288 w 596560"/>
              <a:gd name="connsiteY13" fmla="*/ 197288 h 603193"/>
              <a:gd name="connsiteX14" fmla="*/ 443080 w 596560"/>
              <a:gd name="connsiteY14" fmla="*/ 197288 h 603193"/>
              <a:gd name="connsiteX15" fmla="*/ 443080 w 596560"/>
              <a:gd name="connsiteY15" fmla="*/ 230797 h 603193"/>
              <a:gd name="connsiteX16" fmla="*/ 350154 w 596560"/>
              <a:gd name="connsiteY16" fmla="*/ 323357 h 603193"/>
              <a:gd name="connsiteX17" fmla="*/ 347338 w 596560"/>
              <a:gd name="connsiteY17" fmla="*/ 325935 h 603193"/>
              <a:gd name="connsiteX18" fmla="*/ 333493 w 596560"/>
              <a:gd name="connsiteY18" fmla="*/ 330387 h 603193"/>
              <a:gd name="connsiteX19" fmla="*/ 319413 w 596560"/>
              <a:gd name="connsiteY19" fmla="*/ 325700 h 603193"/>
              <a:gd name="connsiteX20" fmla="*/ 316597 w 596560"/>
              <a:gd name="connsiteY20" fmla="*/ 323357 h 603193"/>
              <a:gd name="connsiteX21" fmla="*/ 223906 w 596560"/>
              <a:gd name="connsiteY21" fmla="*/ 230797 h 603193"/>
              <a:gd name="connsiteX22" fmla="*/ 223906 w 596560"/>
              <a:gd name="connsiteY22" fmla="*/ 197288 h 603193"/>
              <a:gd name="connsiteX23" fmla="*/ 257462 w 596560"/>
              <a:gd name="connsiteY23" fmla="*/ 197288 h 603193"/>
              <a:gd name="connsiteX24" fmla="*/ 309557 w 596560"/>
              <a:gd name="connsiteY24" fmla="*/ 249309 h 603193"/>
              <a:gd name="connsiteX25" fmla="*/ 309557 w 596560"/>
              <a:gd name="connsiteY25" fmla="*/ 99807 h 603193"/>
              <a:gd name="connsiteX26" fmla="*/ 333493 w 596560"/>
              <a:gd name="connsiteY26" fmla="*/ 76140 h 603193"/>
              <a:gd name="connsiteX27" fmla="*/ 0 w 596560"/>
              <a:gd name="connsiteY27" fmla="*/ 0 h 603193"/>
              <a:gd name="connsiteX28" fmla="*/ 109361 w 596560"/>
              <a:gd name="connsiteY28" fmla="*/ 0 h 603193"/>
              <a:gd name="connsiteX29" fmla="*/ 145972 w 596560"/>
              <a:gd name="connsiteY29" fmla="*/ 212547 h 603193"/>
              <a:gd name="connsiteX30" fmla="*/ 177419 w 596560"/>
              <a:gd name="connsiteY30" fmla="*/ 386193 h 603193"/>
              <a:gd name="connsiteX31" fmla="*/ 506677 w 596560"/>
              <a:gd name="connsiteY31" fmla="*/ 386193 h 603193"/>
              <a:gd name="connsiteX32" fmla="*/ 550093 w 596560"/>
              <a:gd name="connsiteY32" fmla="*/ 197315 h 603193"/>
              <a:gd name="connsiteX33" fmla="*/ 596560 w 596560"/>
              <a:gd name="connsiteY33" fmla="*/ 208095 h 603193"/>
              <a:gd name="connsiteX34" fmla="*/ 544696 w 596560"/>
              <a:gd name="connsiteY34" fmla="*/ 433530 h 603193"/>
              <a:gd name="connsiteX35" fmla="*/ 187745 w 596560"/>
              <a:gd name="connsiteY35" fmla="*/ 433530 h 603193"/>
              <a:gd name="connsiteX36" fmla="*/ 194551 w 596560"/>
              <a:gd name="connsiteY36" fmla="*/ 460948 h 603193"/>
              <a:gd name="connsiteX37" fmla="*/ 509259 w 596560"/>
              <a:gd name="connsiteY37" fmla="*/ 460948 h 603193"/>
              <a:gd name="connsiteX38" fmla="*/ 580602 w 596560"/>
              <a:gd name="connsiteY38" fmla="*/ 531953 h 603193"/>
              <a:gd name="connsiteX39" fmla="*/ 509259 w 596560"/>
              <a:gd name="connsiteY39" fmla="*/ 603193 h 603193"/>
              <a:gd name="connsiteX40" fmla="*/ 438150 w 596560"/>
              <a:gd name="connsiteY40" fmla="*/ 531953 h 603193"/>
              <a:gd name="connsiteX41" fmla="*/ 442140 w 596560"/>
              <a:gd name="connsiteY41" fmla="*/ 508519 h 603193"/>
              <a:gd name="connsiteX42" fmla="*/ 224590 w 596560"/>
              <a:gd name="connsiteY42" fmla="*/ 508519 h 603193"/>
              <a:gd name="connsiteX43" fmla="*/ 228815 w 596560"/>
              <a:gd name="connsiteY43" fmla="*/ 531953 h 603193"/>
              <a:gd name="connsiteX44" fmla="*/ 157471 w 596560"/>
              <a:gd name="connsiteY44" fmla="*/ 603193 h 603193"/>
              <a:gd name="connsiteX45" fmla="*/ 86128 w 596560"/>
              <a:gd name="connsiteY45" fmla="*/ 531953 h 603193"/>
              <a:gd name="connsiteX46" fmla="*/ 145737 w 596560"/>
              <a:gd name="connsiteY46" fmla="*/ 461886 h 603193"/>
              <a:gd name="connsiteX47" fmla="*/ 138931 w 596560"/>
              <a:gd name="connsiteY47" fmla="*/ 433530 h 603193"/>
              <a:gd name="connsiteX48" fmla="*/ 137523 w 596560"/>
              <a:gd name="connsiteY48" fmla="*/ 433530 h 603193"/>
              <a:gd name="connsiteX49" fmla="*/ 86362 w 596560"/>
              <a:gd name="connsiteY49" fmla="*/ 151618 h 603193"/>
              <a:gd name="connsiteX50" fmla="*/ 87067 w 596560"/>
              <a:gd name="connsiteY50" fmla="*/ 151384 h 603193"/>
              <a:gd name="connsiteX51" fmla="*/ 69231 w 596560"/>
              <a:gd name="connsiteY51" fmla="*/ 47571 h 603193"/>
              <a:gd name="connsiteX52" fmla="*/ 0 w 596560"/>
              <a:gd name="connsiteY52" fmla="*/ 47571 h 60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596560" h="603193">
                <a:moveTo>
                  <a:pt x="509259" y="508519"/>
                </a:moveTo>
                <a:cubicBezTo>
                  <a:pt x="496351" y="508519"/>
                  <a:pt x="485791" y="519065"/>
                  <a:pt x="485791" y="531953"/>
                </a:cubicBezTo>
                <a:cubicBezTo>
                  <a:pt x="485791" y="545077"/>
                  <a:pt x="496351" y="555622"/>
                  <a:pt x="509259" y="555622"/>
                </a:cubicBezTo>
                <a:cubicBezTo>
                  <a:pt x="522401" y="555622"/>
                  <a:pt x="532962" y="545077"/>
                  <a:pt x="532962" y="531953"/>
                </a:cubicBezTo>
                <a:cubicBezTo>
                  <a:pt x="532962" y="519065"/>
                  <a:pt x="522401" y="508519"/>
                  <a:pt x="509259" y="508519"/>
                </a:cubicBezTo>
                <a:close/>
                <a:moveTo>
                  <a:pt x="157471" y="508519"/>
                </a:moveTo>
                <a:cubicBezTo>
                  <a:pt x="144563" y="508519"/>
                  <a:pt x="133768" y="519065"/>
                  <a:pt x="133768" y="531953"/>
                </a:cubicBezTo>
                <a:cubicBezTo>
                  <a:pt x="133768" y="545077"/>
                  <a:pt x="144563" y="555622"/>
                  <a:pt x="157471" y="555622"/>
                </a:cubicBezTo>
                <a:cubicBezTo>
                  <a:pt x="170613" y="555622"/>
                  <a:pt x="181174" y="545077"/>
                  <a:pt x="181174" y="531953"/>
                </a:cubicBezTo>
                <a:cubicBezTo>
                  <a:pt x="181174" y="519065"/>
                  <a:pt x="170613" y="508519"/>
                  <a:pt x="157471" y="508519"/>
                </a:cubicBezTo>
                <a:close/>
                <a:moveTo>
                  <a:pt x="333493" y="76140"/>
                </a:moveTo>
                <a:cubicBezTo>
                  <a:pt x="346634" y="76140"/>
                  <a:pt x="357194" y="86685"/>
                  <a:pt x="357194" y="99807"/>
                </a:cubicBezTo>
                <a:lnTo>
                  <a:pt x="357194" y="249309"/>
                </a:lnTo>
                <a:lnTo>
                  <a:pt x="409288" y="197288"/>
                </a:lnTo>
                <a:cubicBezTo>
                  <a:pt x="418675" y="187915"/>
                  <a:pt x="433693" y="187915"/>
                  <a:pt x="443080" y="197288"/>
                </a:cubicBezTo>
                <a:cubicBezTo>
                  <a:pt x="452466" y="206427"/>
                  <a:pt x="452466" y="221424"/>
                  <a:pt x="443080" y="230797"/>
                </a:cubicBezTo>
                <a:lnTo>
                  <a:pt x="350154" y="323357"/>
                </a:lnTo>
                <a:cubicBezTo>
                  <a:pt x="349215" y="324294"/>
                  <a:pt x="348276" y="325232"/>
                  <a:pt x="347338" y="325935"/>
                </a:cubicBezTo>
                <a:cubicBezTo>
                  <a:pt x="343114" y="328747"/>
                  <a:pt x="338186" y="330387"/>
                  <a:pt x="333493" y="330387"/>
                </a:cubicBezTo>
                <a:cubicBezTo>
                  <a:pt x="328565" y="330387"/>
                  <a:pt x="323637" y="328747"/>
                  <a:pt x="319413" y="325700"/>
                </a:cubicBezTo>
                <a:cubicBezTo>
                  <a:pt x="318474" y="324997"/>
                  <a:pt x="317536" y="324294"/>
                  <a:pt x="316597" y="323357"/>
                </a:cubicBezTo>
                <a:lnTo>
                  <a:pt x="223906" y="230797"/>
                </a:lnTo>
                <a:cubicBezTo>
                  <a:pt x="214519" y="221424"/>
                  <a:pt x="214519" y="206427"/>
                  <a:pt x="223906" y="197288"/>
                </a:cubicBezTo>
                <a:cubicBezTo>
                  <a:pt x="233058" y="187915"/>
                  <a:pt x="248076" y="187915"/>
                  <a:pt x="257462" y="197288"/>
                </a:cubicBezTo>
                <a:lnTo>
                  <a:pt x="309557" y="249309"/>
                </a:lnTo>
                <a:lnTo>
                  <a:pt x="309557" y="99807"/>
                </a:lnTo>
                <a:cubicBezTo>
                  <a:pt x="309557" y="86685"/>
                  <a:pt x="320352" y="76140"/>
                  <a:pt x="333493" y="76140"/>
                </a:cubicBezTo>
                <a:close/>
                <a:moveTo>
                  <a:pt x="0" y="0"/>
                </a:moveTo>
                <a:lnTo>
                  <a:pt x="109361" y="0"/>
                </a:lnTo>
                <a:lnTo>
                  <a:pt x="145972" y="212547"/>
                </a:lnTo>
                <a:lnTo>
                  <a:pt x="177419" y="386193"/>
                </a:lnTo>
                <a:lnTo>
                  <a:pt x="506677" y="386193"/>
                </a:lnTo>
                <a:lnTo>
                  <a:pt x="550093" y="197315"/>
                </a:lnTo>
                <a:lnTo>
                  <a:pt x="596560" y="208095"/>
                </a:lnTo>
                <a:lnTo>
                  <a:pt x="544696" y="433530"/>
                </a:lnTo>
                <a:lnTo>
                  <a:pt x="187745" y="433530"/>
                </a:lnTo>
                <a:lnTo>
                  <a:pt x="194551" y="460948"/>
                </a:lnTo>
                <a:lnTo>
                  <a:pt x="509259" y="460948"/>
                </a:lnTo>
                <a:cubicBezTo>
                  <a:pt x="548685" y="460948"/>
                  <a:pt x="580602" y="492819"/>
                  <a:pt x="580602" y="531953"/>
                </a:cubicBezTo>
                <a:cubicBezTo>
                  <a:pt x="580602" y="571323"/>
                  <a:pt x="548685" y="603193"/>
                  <a:pt x="509259" y="603193"/>
                </a:cubicBezTo>
                <a:cubicBezTo>
                  <a:pt x="470067" y="603193"/>
                  <a:pt x="438150" y="571323"/>
                  <a:pt x="438150" y="531953"/>
                </a:cubicBezTo>
                <a:cubicBezTo>
                  <a:pt x="438150" y="523751"/>
                  <a:pt x="439558" y="515784"/>
                  <a:pt x="442140" y="508519"/>
                </a:cubicBezTo>
                <a:lnTo>
                  <a:pt x="224590" y="508519"/>
                </a:lnTo>
                <a:cubicBezTo>
                  <a:pt x="227406" y="515784"/>
                  <a:pt x="228815" y="523751"/>
                  <a:pt x="228815" y="531953"/>
                </a:cubicBezTo>
                <a:cubicBezTo>
                  <a:pt x="228815" y="571323"/>
                  <a:pt x="196897" y="603193"/>
                  <a:pt x="157471" y="603193"/>
                </a:cubicBezTo>
                <a:cubicBezTo>
                  <a:pt x="118279" y="603193"/>
                  <a:pt x="86128" y="571323"/>
                  <a:pt x="86128" y="531953"/>
                </a:cubicBezTo>
                <a:cubicBezTo>
                  <a:pt x="86128" y="496802"/>
                  <a:pt x="111943" y="467510"/>
                  <a:pt x="145737" y="461886"/>
                </a:cubicBezTo>
                <a:lnTo>
                  <a:pt x="138931" y="433530"/>
                </a:lnTo>
                <a:lnTo>
                  <a:pt x="137523" y="433530"/>
                </a:lnTo>
                <a:lnTo>
                  <a:pt x="86362" y="151618"/>
                </a:lnTo>
                <a:lnTo>
                  <a:pt x="87067" y="151384"/>
                </a:lnTo>
                <a:lnTo>
                  <a:pt x="69231" y="47571"/>
                </a:lnTo>
                <a:lnTo>
                  <a:pt x="0" y="475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bar-stat_81909">
            <a:extLst>
              <a:ext uri="{FF2B5EF4-FFF2-40B4-BE49-F238E27FC236}">
                <a16:creationId xmlns:a16="http://schemas.microsoft.com/office/drawing/2014/main" id="{A515DB2D-9F97-234E-BB03-BF32F53124B5}"/>
              </a:ext>
            </a:extLst>
          </p:cNvPr>
          <p:cNvSpPr>
            <a:spLocks noChangeAspect="1"/>
          </p:cNvSpPr>
          <p:nvPr/>
        </p:nvSpPr>
        <p:spPr>
          <a:xfrm>
            <a:off x="9555224" y="2989961"/>
            <a:ext cx="369335" cy="368778"/>
          </a:xfrm>
          <a:custGeom>
            <a:avLst/>
            <a:gdLst>
              <a:gd name="connsiteX0" fmla="*/ 493115 w 607780"/>
              <a:gd name="connsiteY0" fmla="*/ 279369 h 606863"/>
              <a:gd name="connsiteX1" fmla="*/ 554147 w 607780"/>
              <a:gd name="connsiteY1" fmla="*/ 279369 h 606863"/>
              <a:gd name="connsiteX2" fmla="*/ 573415 w 607780"/>
              <a:gd name="connsiteY2" fmla="*/ 298701 h 606863"/>
              <a:gd name="connsiteX3" fmla="*/ 573415 w 607780"/>
              <a:gd name="connsiteY3" fmla="*/ 445302 h 606863"/>
              <a:gd name="connsiteX4" fmla="*/ 554147 w 607780"/>
              <a:gd name="connsiteY4" fmla="*/ 464533 h 606863"/>
              <a:gd name="connsiteX5" fmla="*/ 493115 w 607780"/>
              <a:gd name="connsiteY5" fmla="*/ 464533 h 606863"/>
              <a:gd name="connsiteX6" fmla="*/ 473847 w 607780"/>
              <a:gd name="connsiteY6" fmla="*/ 445302 h 606863"/>
              <a:gd name="connsiteX7" fmla="*/ 473847 w 607780"/>
              <a:gd name="connsiteY7" fmla="*/ 298701 h 606863"/>
              <a:gd name="connsiteX8" fmla="*/ 493115 w 607780"/>
              <a:gd name="connsiteY8" fmla="*/ 279369 h 606863"/>
              <a:gd name="connsiteX9" fmla="*/ 163560 w 607780"/>
              <a:gd name="connsiteY9" fmla="*/ 183400 h 606863"/>
              <a:gd name="connsiteX10" fmla="*/ 224448 w 607780"/>
              <a:gd name="connsiteY10" fmla="*/ 183400 h 606863"/>
              <a:gd name="connsiteX11" fmla="*/ 243803 w 607780"/>
              <a:gd name="connsiteY11" fmla="*/ 202632 h 606863"/>
              <a:gd name="connsiteX12" fmla="*/ 243803 w 607780"/>
              <a:gd name="connsiteY12" fmla="*/ 445301 h 606863"/>
              <a:gd name="connsiteX13" fmla="*/ 224448 w 607780"/>
              <a:gd name="connsiteY13" fmla="*/ 464533 h 606863"/>
              <a:gd name="connsiteX14" fmla="*/ 163560 w 607780"/>
              <a:gd name="connsiteY14" fmla="*/ 464533 h 606863"/>
              <a:gd name="connsiteX15" fmla="*/ 144306 w 607780"/>
              <a:gd name="connsiteY15" fmla="*/ 445301 h 606863"/>
              <a:gd name="connsiteX16" fmla="*/ 144306 w 607780"/>
              <a:gd name="connsiteY16" fmla="*/ 202632 h 606863"/>
              <a:gd name="connsiteX17" fmla="*/ 163560 w 607780"/>
              <a:gd name="connsiteY17" fmla="*/ 183400 h 606863"/>
              <a:gd name="connsiteX18" fmla="*/ 328369 w 607780"/>
              <a:gd name="connsiteY18" fmla="*/ 34365 h 606863"/>
              <a:gd name="connsiteX19" fmla="*/ 389281 w 607780"/>
              <a:gd name="connsiteY19" fmla="*/ 34365 h 606863"/>
              <a:gd name="connsiteX20" fmla="*/ 408644 w 607780"/>
              <a:gd name="connsiteY20" fmla="*/ 53593 h 606863"/>
              <a:gd name="connsiteX21" fmla="*/ 408644 w 607780"/>
              <a:gd name="connsiteY21" fmla="*/ 445304 h 606863"/>
              <a:gd name="connsiteX22" fmla="*/ 389281 w 607780"/>
              <a:gd name="connsiteY22" fmla="*/ 464532 h 606863"/>
              <a:gd name="connsiteX23" fmla="*/ 328369 w 607780"/>
              <a:gd name="connsiteY23" fmla="*/ 464532 h 606863"/>
              <a:gd name="connsiteX24" fmla="*/ 309006 w 607780"/>
              <a:gd name="connsiteY24" fmla="*/ 445304 h 606863"/>
              <a:gd name="connsiteX25" fmla="*/ 309006 w 607780"/>
              <a:gd name="connsiteY25" fmla="*/ 53593 h 606863"/>
              <a:gd name="connsiteX26" fmla="*/ 328369 w 607780"/>
              <a:gd name="connsiteY26" fmla="*/ 34365 h 606863"/>
              <a:gd name="connsiteX27" fmla="*/ 41238 w 607780"/>
              <a:gd name="connsiteY27" fmla="*/ 0 h 606863"/>
              <a:gd name="connsiteX28" fmla="*/ 82375 w 607780"/>
              <a:gd name="connsiteY28" fmla="*/ 41176 h 606863"/>
              <a:gd name="connsiteX29" fmla="*/ 82375 w 607780"/>
              <a:gd name="connsiteY29" fmla="*/ 491088 h 606863"/>
              <a:gd name="connsiteX30" fmla="*/ 115849 w 607780"/>
              <a:gd name="connsiteY30" fmla="*/ 524512 h 606863"/>
              <a:gd name="connsiteX31" fmla="*/ 566542 w 607780"/>
              <a:gd name="connsiteY31" fmla="*/ 524512 h 606863"/>
              <a:gd name="connsiteX32" fmla="*/ 607780 w 607780"/>
              <a:gd name="connsiteY32" fmla="*/ 565687 h 606863"/>
              <a:gd name="connsiteX33" fmla="*/ 566542 w 607780"/>
              <a:gd name="connsiteY33" fmla="*/ 606863 h 606863"/>
              <a:gd name="connsiteX34" fmla="*/ 115849 w 607780"/>
              <a:gd name="connsiteY34" fmla="*/ 606863 h 606863"/>
              <a:gd name="connsiteX35" fmla="*/ 0 w 607780"/>
              <a:gd name="connsiteY35" fmla="*/ 491088 h 606863"/>
              <a:gd name="connsiteX36" fmla="*/ 0 w 607780"/>
              <a:gd name="connsiteY36" fmla="*/ 41176 h 606863"/>
              <a:gd name="connsiteX37" fmla="*/ 41238 w 607780"/>
              <a:gd name="connsiteY37" fmla="*/ 0 h 606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607780" h="606863">
                <a:moveTo>
                  <a:pt x="493115" y="279369"/>
                </a:moveTo>
                <a:lnTo>
                  <a:pt x="554147" y="279369"/>
                </a:lnTo>
                <a:cubicBezTo>
                  <a:pt x="564740" y="279369"/>
                  <a:pt x="573415" y="288028"/>
                  <a:pt x="573415" y="298701"/>
                </a:cubicBezTo>
                <a:lnTo>
                  <a:pt x="573415" y="445302"/>
                </a:lnTo>
                <a:cubicBezTo>
                  <a:pt x="573415" y="455975"/>
                  <a:pt x="564740" y="464533"/>
                  <a:pt x="554147" y="464533"/>
                </a:cubicBezTo>
                <a:lnTo>
                  <a:pt x="493115" y="464533"/>
                </a:lnTo>
                <a:cubicBezTo>
                  <a:pt x="482523" y="464533"/>
                  <a:pt x="473847" y="455975"/>
                  <a:pt x="473847" y="445302"/>
                </a:cubicBezTo>
                <a:lnTo>
                  <a:pt x="473847" y="298701"/>
                </a:lnTo>
                <a:cubicBezTo>
                  <a:pt x="473847" y="288028"/>
                  <a:pt x="482523" y="279369"/>
                  <a:pt x="493115" y="279369"/>
                </a:cubicBezTo>
                <a:close/>
                <a:moveTo>
                  <a:pt x="163560" y="183400"/>
                </a:moveTo>
                <a:lnTo>
                  <a:pt x="224448" y="183400"/>
                </a:lnTo>
                <a:cubicBezTo>
                  <a:pt x="235133" y="183400"/>
                  <a:pt x="243803" y="192059"/>
                  <a:pt x="243803" y="202632"/>
                </a:cubicBezTo>
                <a:lnTo>
                  <a:pt x="243803" y="445301"/>
                </a:lnTo>
                <a:cubicBezTo>
                  <a:pt x="243803" y="455974"/>
                  <a:pt x="235133" y="464533"/>
                  <a:pt x="224448" y="464533"/>
                </a:cubicBezTo>
                <a:lnTo>
                  <a:pt x="163560" y="464533"/>
                </a:lnTo>
                <a:cubicBezTo>
                  <a:pt x="152874" y="464533"/>
                  <a:pt x="144306" y="455974"/>
                  <a:pt x="144306" y="445301"/>
                </a:cubicBezTo>
                <a:lnTo>
                  <a:pt x="144306" y="202632"/>
                </a:lnTo>
                <a:cubicBezTo>
                  <a:pt x="144306" y="192059"/>
                  <a:pt x="152874" y="183400"/>
                  <a:pt x="163560" y="183400"/>
                </a:cubicBezTo>
                <a:close/>
                <a:moveTo>
                  <a:pt x="328369" y="34365"/>
                </a:moveTo>
                <a:lnTo>
                  <a:pt x="389281" y="34365"/>
                </a:lnTo>
                <a:cubicBezTo>
                  <a:pt x="399971" y="34365"/>
                  <a:pt x="408644" y="42922"/>
                  <a:pt x="408644" y="53593"/>
                </a:cubicBezTo>
                <a:lnTo>
                  <a:pt x="408644" y="445304"/>
                </a:lnTo>
                <a:cubicBezTo>
                  <a:pt x="408644" y="455975"/>
                  <a:pt x="399971" y="464532"/>
                  <a:pt x="389281" y="464532"/>
                </a:cubicBezTo>
                <a:lnTo>
                  <a:pt x="328369" y="464532"/>
                </a:lnTo>
                <a:cubicBezTo>
                  <a:pt x="317679" y="464532"/>
                  <a:pt x="309006" y="455975"/>
                  <a:pt x="309006" y="445304"/>
                </a:cubicBezTo>
                <a:lnTo>
                  <a:pt x="309006" y="53593"/>
                </a:lnTo>
                <a:cubicBezTo>
                  <a:pt x="309006" y="42922"/>
                  <a:pt x="317679" y="34365"/>
                  <a:pt x="328369" y="34365"/>
                </a:cubicBezTo>
                <a:close/>
                <a:moveTo>
                  <a:pt x="41238" y="0"/>
                </a:moveTo>
                <a:cubicBezTo>
                  <a:pt x="63924" y="0"/>
                  <a:pt x="82375" y="18423"/>
                  <a:pt x="82375" y="41176"/>
                </a:cubicBezTo>
                <a:lnTo>
                  <a:pt x="82375" y="491088"/>
                </a:lnTo>
                <a:cubicBezTo>
                  <a:pt x="82375" y="509511"/>
                  <a:pt x="97398" y="524512"/>
                  <a:pt x="115849" y="524512"/>
                </a:cubicBezTo>
                <a:lnTo>
                  <a:pt x="566542" y="524512"/>
                </a:lnTo>
                <a:cubicBezTo>
                  <a:pt x="589329" y="524512"/>
                  <a:pt x="607780" y="542935"/>
                  <a:pt x="607780" y="565687"/>
                </a:cubicBezTo>
                <a:cubicBezTo>
                  <a:pt x="607780" y="588440"/>
                  <a:pt x="589329" y="606863"/>
                  <a:pt x="566542" y="606863"/>
                </a:cubicBezTo>
                <a:lnTo>
                  <a:pt x="115849" y="606863"/>
                </a:lnTo>
                <a:cubicBezTo>
                  <a:pt x="52026" y="606863"/>
                  <a:pt x="0" y="554915"/>
                  <a:pt x="0" y="491088"/>
                </a:cubicBezTo>
                <a:lnTo>
                  <a:pt x="0" y="41176"/>
                </a:lnTo>
                <a:cubicBezTo>
                  <a:pt x="0" y="18423"/>
                  <a:pt x="18451" y="0"/>
                  <a:pt x="4123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B269445-1EEF-AE49-B914-806CFE0FAE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9143884"/>
              </p:ext>
            </p:extLst>
          </p:nvPr>
        </p:nvGraphicFramePr>
        <p:xfrm>
          <a:off x="838200" y="1298835"/>
          <a:ext cx="4152900" cy="4732020"/>
        </p:xfrm>
        <a:graphic>
          <a:graphicData uri="http://schemas.openxmlformats.org/drawingml/2006/table">
            <a:tbl>
              <a:tblPr>
                <a:tableStyleId>{125E5076-3810-47DD-B79F-674D7AD40C01}</a:tableStyleId>
              </a:tblPr>
              <a:tblGrid>
                <a:gridCol w="2076450">
                  <a:extLst>
                    <a:ext uri="{9D8B030D-6E8A-4147-A177-3AD203B41FA5}">
                      <a16:colId xmlns:a16="http://schemas.microsoft.com/office/drawing/2014/main" val="1159037832"/>
                    </a:ext>
                  </a:extLst>
                </a:gridCol>
                <a:gridCol w="2076450">
                  <a:extLst>
                    <a:ext uri="{9D8B030D-6E8A-4147-A177-3AD203B41FA5}">
                      <a16:colId xmlns:a16="http://schemas.microsoft.com/office/drawing/2014/main" val="1856393766"/>
                    </a:ext>
                  </a:extLst>
                </a:gridCol>
              </a:tblGrid>
              <a:tr h="352425">
                <a:tc gridSpan="2"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 dirty="0">
                          <a:effectLst/>
                        </a:rPr>
                        <a:t>Age Distribution</a:t>
                      </a:r>
                      <a:endParaRPr lang="en-US" sz="2200" b="1" dirty="0">
                        <a:effectLst/>
                      </a:endParaRPr>
                    </a:p>
                  </a:txBody>
                  <a:tcPr marL="95250" marR="95250" marT="95250" marB="9525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9967605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Mean</a:t>
                      </a:r>
                      <a:endParaRPr lang="en-US" sz="22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5250" marR="95250" marT="95250" marB="95250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25.10</a:t>
                      </a:r>
                      <a:endParaRPr lang="en-US" sz="22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5250" marR="95250" marT="95250" marB="9525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9300228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Median</a:t>
                      </a:r>
                      <a:endParaRPr lang="en-US" sz="22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5250" marR="95250" marT="95250" marB="95250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23</a:t>
                      </a:r>
                      <a:endParaRPr lang="en-US" sz="22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5250" marR="95250" marT="95250" marB="9525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6243223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Mode</a:t>
                      </a:r>
                      <a:endParaRPr lang="en-US" sz="22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5250" marR="95250" marT="95250" marB="95250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22</a:t>
                      </a:r>
                      <a:endParaRPr lang="en-US" sz="22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5250" marR="95250" marT="95250" marB="9525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3761138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>
                          <a:solidFill>
                            <a:schemeClr val="tx1"/>
                          </a:solidFill>
                          <a:effectLst/>
                        </a:rPr>
                        <a:t>St Dev</a:t>
                      </a:r>
                      <a:endParaRPr lang="en-US" sz="2200" b="1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5250" marR="95250" marT="95250" marB="95250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5.98</a:t>
                      </a:r>
                      <a:endParaRPr lang="en-US" sz="22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5250" marR="95250" marT="95250" marB="9525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3136458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>
                          <a:solidFill>
                            <a:schemeClr val="tx1"/>
                          </a:solidFill>
                          <a:effectLst/>
                        </a:rPr>
                        <a:t>Samp Variance</a:t>
                      </a:r>
                      <a:endParaRPr lang="en-US" sz="2200" b="1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5250" marR="95250" marT="95250" marB="95250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35.72</a:t>
                      </a:r>
                      <a:endParaRPr lang="en-US" sz="22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5250" marR="95250" marT="95250" marB="9525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7340296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>
                          <a:solidFill>
                            <a:schemeClr val="tx1"/>
                          </a:solidFill>
                          <a:effectLst/>
                        </a:rPr>
                        <a:t>Min</a:t>
                      </a:r>
                      <a:endParaRPr lang="en-US" sz="2200" b="1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5250" marR="95250" marT="95250" marB="95250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16</a:t>
                      </a:r>
                      <a:endParaRPr lang="en-US" sz="22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5250" marR="95250" marT="95250" marB="9525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4455193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>
                          <a:solidFill>
                            <a:schemeClr val="tx1"/>
                          </a:solidFill>
                          <a:effectLst/>
                        </a:rPr>
                        <a:t>Max</a:t>
                      </a:r>
                      <a:endParaRPr lang="en-US" sz="2200" b="1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5250" marR="95250" marT="95250" marB="95250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56</a:t>
                      </a:r>
                      <a:endParaRPr lang="en-US" sz="22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5250" marR="95250" marT="95250" marB="9525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9499985"/>
                  </a:ext>
                </a:extLst>
              </a:tr>
              <a:tr h="35242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>
                          <a:solidFill>
                            <a:schemeClr val="tx1"/>
                          </a:solidFill>
                          <a:effectLst/>
                        </a:rPr>
                        <a:t>Count</a:t>
                      </a:r>
                      <a:endParaRPr lang="en-US" sz="2200" b="1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5250" marR="95250" marT="95250" marB="95250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72</a:t>
                      </a:r>
                      <a:endParaRPr lang="en-US" sz="2200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5250" marR="95250" marT="95250" marB="95250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91375748"/>
                  </a:ext>
                </a:extLst>
              </a:tr>
            </a:tbl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0F95A038-7ED1-834A-89ED-68FF74CD27D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9513374"/>
              </p:ext>
            </p:extLst>
          </p:nvPr>
        </p:nvGraphicFramePr>
        <p:xfrm>
          <a:off x="5345691" y="1768926"/>
          <a:ext cx="6319728" cy="37918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99950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26F6974-C954-2C4C-BCE0-2B47C45B60EA}"/>
              </a:ext>
            </a:extLst>
          </p:cNvPr>
          <p:cNvSpPr txBox="1">
            <a:spLocks/>
          </p:cNvSpPr>
          <p:nvPr/>
        </p:nvSpPr>
        <p:spPr>
          <a:xfrm>
            <a:off x="838200" y="160021"/>
            <a:ext cx="10515600" cy="834501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b="1" dirty="0">
                <a:solidFill>
                  <a:schemeClr val="accent1"/>
                </a:solidFill>
                <a:latin typeface="+mn-lt"/>
              </a:rPr>
              <a:t>Demographics:</a:t>
            </a:r>
            <a:r>
              <a:rPr lang="zh-CN" altLang="en-US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 dirty="0">
                <a:solidFill>
                  <a:schemeClr val="accent1"/>
                </a:solidFill>
                <a:latin typeface="+mn-lt"/>
              </a:rPr>
              <a:t>Ethnicity,</a:t>
            </a:r>
            <a:r>
              <a:rPr lang="zh-CN" altLang="en-US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 dirty="0">
                <a:solidFill>
                  <a:schemeClr val="accent1"/>
                </a:solidFill>
                <a:latin typeface="+mn-lt"/>
              </a:rPr>
              <a:t>Gender</a:t>
            </a:r>
            <a:r>
              <a:rPr lang="zh-CN" altLang="en-US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 dirty="0">
                <a:solidFill>
                  <a:schemeClr val="accent1"/>
                </a:solidFill>
                <a:latin typeface="+mn-lt"/>
              </a:rPr>
              <a:t>and</a:t>
            </a:r>
            <a:r>
              <a:rPr lang="zh-CN" altLang="en-US" b="1" dirty="0">
                <a:solidFill>
                  <a:schemeClr val="accent1"/>
                </a:solidFill>
                <a:latin typeface="+mn-lt"/>
              </a:rPr>
              <a:t> </a:t>
            </a:r>
            <a:r>
              <a:rPr lang="en-US" altLang="zh-CN" b="1" dirty="0">
                <a:solidFill>
                  <a:schemeClr val="accent1"/>
                </a:solidFill>
                <a:latin typeface="+mn-lt"/>
              </a:rPr>
              <a:t>Income</a:t>
            </a:r>
            <a:endParaRPr lang="en-US" b="1" dirty="0">
              <a:solidFill>
                <a:schemeClr val="accent1"/>
              </a:solidFill>
              <a:latin typeface="+mn-lt"/>
            </a:endParaRPr>
          </a:p>
          <a:p>
            <a:endParaRPr lang="en-US" b="1" dirty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24" name="mountains_321495">
            <a:extLst>
              <a:ext uri="{FF2B5EF4-FFF2-40B4-BE49-F238E27FC236}">
                <a16:creationId xmlns:a16="http://schemas.microsoft.com/office/drawing/2014/main" id="{37CEE04D-3F23-264B-BD3B-803BCABD8F0E}"/>
              </a:ext>
            </a:extLst>
          </p:cNvPr>
          <p:cNvSpPr>
            <a:spLocks noChangeAspect="1"/>
          </p:cNvSpPr>
          <p:nvPr/>
        </p:nvSpPr>
        <p:spPr>
          <a:xfrm>
            <a:off x="2133139" y="2970530"/>
            <a:ext cx="490420" cy="407641"/>
          </a:xfrm>
          <a:custGeom>
            <a:avLst/>
            <a:gdLst>
              <a:gd name="T0" fmla="*/ 372171 w 604011"/>
              <a:gd name="T1" fmla="*/ 372171 w 604011"/>
              <a:gd name="T2" fmla="*/ 372171 w 604011"/>
              <a:gd name="T3" fmla="*/ 372171 w 604011"/>
              <a:gd name="T4" fmla="*/ 372171 w 604011"/>
              <a:gd name="T5" fmla="*/ 372171 w 604011"/>
              <a:gd name="T6" fmla="*/ 372171 w 604011"/>
              <a:gd name="T7" fmla="*/ 372171 w 604011"/>
              <a:gd name="T8" fmla="*/ 372171 w 604011"/>
              <a:gd name="T9" fmla="*/ 372171 w 604011"/>
              <a:gd name="T10" fmla="*/ 372171 w 604011"/>
              <a:gd name="T11" fmla="*/ 372171 w 604011"/>
              <a:gd name="T12" fmla="*/ 372171 w 604011"/>
              <a:gd name="T13" fmla="*/ 372171 w 604011"/>
              <a:gd name="T14" fmla="*/ 372171 w 604011"/>
              <a:gd name="T15" fmla="*/ 372171 w 604011"/>
              <a:gd name="T16" fmla="*/ 372171 w 604011"/>
              <a:gd name="T17" fmla="*/ 372171 w 604011"/>
              <a:gd name="T18" fmla="*/ 372171 w 604011"/>
              <a:gd name="T19" fmla="*/ 372171 w 604011"/>
              <a:gd name="T20" fmla="*/ 372171 w 604011"/>
              <a:gd name="T21" fmla="*/ 372171 w 604011"/>
              <a:gd name="T22" fmla="*/ 372171 w 604011"/>
              <a:gd name="T23" fmla="*/ 372171 w 604011"/>
              <a:gd name="T24" fmla="*/ 372171 w 604011"/>
              <a:gd name="T25" fmla="*/ 372171 w 604011"/>
              <a:gd name="T26" fmla="*/ 372171 w 604011"/>
              <a:gd name="T27" fmla="*/ 372171 w 604011"/>
              <a:gd name="T28" fmla="*/ 372171 w 604011"/>
              <a:gd name="T29" fmla="*/ 372171 w 604011"/>
              <a:gd name="T30" fmla="*/ 372171 w 604011"/>
              <a:gd name="T31" fmla="*/ 372171 w 604011"/>
              <a:gd name="T32" fmla="*/ 372171 w 604011"/>
              <a:gd name="T33" fmla="*/ 372171 w 604011"/>
              <a:gd name="T34" fmla="*/ 372171 w 604011"/>
              <a:gd name="T35" fmla="*/ 372171 w 604011"/>
              <a:gd name="T36" fmla="*/ 372171 w 604011"/>
              <a:gd name="T37" fmla="*/ 372171 w 604011"/>
              <a:gd name="T38" fmla="*/ 372171 w 604011"/>
              <a:gd name="T39" fmla="*/ 372171 w 604011"/>
              <a:gd name="T40" fmla="*/ 372171 w 604011"/>
              <a:gd name="T41" fmla="*/ 372171 w 604011"/>
              <a:gd name="T42" fmla="*/ 372171 w 604011"/>
              <a:gd name="T43" fmla="*/ 372171 w 604011"/>
              <a:gd name="T44" fmla="*/ 372171 w 604011"/>
              <a:gd name="T45" fmla="*/ 372171 w 604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6698" h="5575">
                <a:moveTo>
                  <a:pt x="6656" y="5191"/>
                </a:moveTo>
                <a:lnTo>
                  <a:pt x="4423" y="725"/>
                </a:lnTo>
                <a:cubicBezTo>
                  <a:pt x="4366" y="625"/>
                  <a:pt x="4266" y="568"/>
                  <a:pt x="4167" y="568"/>
                </a:cubicBezTo>
                <a:cubicBezTo>
                  <a:pt x="4053" y="568"/>
                  <a:pt x="3954" y="625"/>
                  <a:pt x="3911" y="725"/>
                </a:cubicBezTo>
                <a:lnTo>
                  <a:pt x="3442" y="1664"/>
                </a:lnTo>
                <a:lnTo>
                  <a:pt x="2773" y="170"/>
                </a:lnTo>
                <a:cubicBezTo>
                  <a:pt x="2730" y="71"/>
                  <a:pt x="2631" y="0"/>
                  <a:pt x="2517" y="0"/>
                </a:cubicBezTo>
                <a:cubicBezTo>
                  <a:pt x="2403" y="0"/>
                  <a:pt x="2304" y="71"/>
                  <a:pt x="2261" y="170"/>
                </a:cubicBezTo>
                <a:lnTo>
                  <a:pt x="42" y="5176"/>
                </a:lnTo>
                <a:cubicBezTo>
                  <a:pt x="0" y="5262"/>
                  <a:pt x="0" y="5361"/>
                  <a:pt x="57" y="5447"/>
                </a:cubicBezTo>
                <a:cubicBezTo>
                  <a:pt x="99" y="5532"/>
                  <a:pt x="185" y="5575"/>
                  <a:pt x="284" y="5575"/>
                </a:cubicBezTo>
                <a:lnTo>
                  <a:pt x="6400" y="5575"/>
                </a:lnTo>
                <a:cubicBezTo>
                  <a:pt x="6499" y="5575"/>
                  <a:pt x="6585" y="5546"/>
                  <a:pt x="6642" y="5461"/>
                </a:cubicBezTo>
                <a:cubicBezTo>
                  <a:pt x="6698" y="5376"/>
                  <a:pt x="6698" y="5276"/>
                  <a:pt x="6656" y="5191"/>
                </a:cubicBezTo>
                <a:close/>
                <a:moveTo>
                  <a:pt x="711" y="5020"/>
                </a:moveTo>
                <a:lnTo>
                  <a:pt x="2517" y="967"/>
                </a:lnTo>
                <a:lnTo>
                  <a:pt x="4323" y="5020"/>
                </a:lnTo>
                <a:lnTo>
                  <a:pt x="711" y="5020"/>
                </a:lnTo>
                <a:close/>
                <a:moveTo>
                  <a:pt x="4921" y="5006"/>
                </a:moveTo>
                <a:lnTo>
                  <a:pt x="3726" y="2318"/>
                </a:lnTo>
                <a:lnTo>
                  <a:pt x="4167" y="1450"/>
                </a:lnTo>
                <a:lnTo>
                  <a:pt x="5945" y="5006"/>
                </a:lnTo>
                <a:lnTo>
                  <a:pt x="4921" y="500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shopping-cart_181652">
            <a:extLst>
              <a:ext uri="{FF2B5EF4-FFF2-40B4-BE49-F238E27FC236}">
                <a16:creationId xmlns:a16="http://schemas.microsoft.com/office/drawing/2014/main" id="{D03EC8EA-FD68-5848-8F7D-BF1AA0EEF5B6}"/>
              </a:ext>
            </a:extLst>
          </p:cNvPr>
          <p:cNvSpPr>
            <a:spLocks noChangeAspect="1"/>
          </p:cNvSpPr>
          <p:nvPr/>
        </p:nvSpPr>
        <p:spPr>
          <a:xfrm>
            <a:off x="5904236" y="3008575"/>
            <a:ext cx="383523" cy="387788"/>
          </a:xfrm>
          <a:custGeom>
            <a:avLst/>
            <a:gdLst>
              <a:gd name="connsiteX0" fmla="*/ 509259 w 596560"/>
              <a:gd name="connsiteY0" fmla="*/ 508519 h 603193"/>
              <a:gd name="connsiteX1" fmla="*/ 485791 w 596560"/>
              <a:gd name="connsiteY1" fmla="*/ 531953 h 603193"/>
              <a:gd name="connsiteX2" fmla="*/ 509259 w 596560"/>
              <a:gd name="connsiteY2" fmla="*/ 555622 h 603193"/>
              <a:gd name="connsiteX3" fmla="*/ 532962 w 596560"/>
              <a:gd name="connsiteY3" fmla="*/ 531953 h 603193"/>
              <a:gd name="connsiteX4" fmla="*/ 509259 w 596560"/>
              <a:gd name="connsiteY4" fmla="*/ 508519 h 603193"/>
              <a:gd name="connsiteX5" fmla="*/ 157471 w 596560"/>
              <a:gd name="connsiteY5" fmla="*/ 508519 h 603193"/>
              <a:gd name="connsiteX6" fmla="*/ 133768 w 596560"/>
              <a:gd name="connsiteY6" fmla="*/ 531953 h 603193"/>
              <a:gd name="connsiteX7" fmla="*/ 157471 w 596560"/>
              <a:gd name="connsiteY7" fmla="*/ 555622 h 603193"/>
              <a:gd name="connsiteX8" fmla="*/ 181174 w 596560"/>
              <a:gd name="connsiteY8" fmla="*/ 531953 h 603193"/>
              <a:gd name="connsiteX9" fmla="*/ 157471 w 596560"/>
              <a:gd name="connsiteY9" fmla="*/ 508519 h 603193"/>
              <a:gd name="connsiteX10" fmla="*/ 333493 w 596560"/>
              <a:gd name="connsiteY10" fmla="*/ 76140 h 603193"/>
              <a:gd name="connsiteX11" fmla="*/ 357194 w 596560"/>
              <a:gd name="connsiteY11" fmla="*/ 99807 h 603193"/>
              <a:gd name="connsiteX12" fmla="*/ 357194 w 596560"/>
              <a:gd name="connsiteY12" fmla="*/ 249309 h 603193"/>
              <a:gd name="connsiteX13" fmla="*/ 409288 w 596560"/>
              <a:gd name="connsiteY13" fmla="*/ 197288 h 603193"/>
              <a:gd name="connsiteX14" fmla="*/ 443080 w 596560"/>
              <a:gd name="connsiteY14" fmla="*/ 197288 h 603193"/>
              <a:gd name="connsiteX15" fmla="*/ 443080 w 596560"/>
              <a:gd name="connsiteY15" fmla="*/ 230797 h 603193"/>
              <a:gd name="connsiteX16" fmla="*/ 350154 w 596560"/>
              <a:gd name="connsiteY16" fmla="*/ 323357 h 603193"/>
              <a:gd name="connsiteX17" fmla="*/ 347338 w 596560"/>
              <a:gd name="connsiteY17" fmla="*/ 325935 h 603193"/>
              <a:gd name="connsiteX18" fmla="*/ 333493 w 596560"/>
              <a:gd name="connsiteY18" fmla="*/ 330387 h 603193"/>
              <a:gd name="connsiteX19" fmla="*/ 319413 w 596560"/>
              <a:gd name="connsiteY19" fmla="*/ 325700 h 603193"/>
              <a:gd name="connsiteX20" fmla="*/ 316597 w 596560"/>
              <a:gd name="connsiteY20" fmla="*/ 323357 h 603193"/>
              <a:gd name="connsiteX21" fmla="*/ 223906 w 596560"/>
              <a:gd name="connsiteY21" fmla="*/ 230797 h 603193"/>
              <a:gd name="connsiteX22" fmla="*/ 223906 w 596560"/>
              <a:gd name="connsiteY22" fmla="*/ 197288 h 603193"/>
              <a:gd name="connsiteX23" fmla="*/ 257462 w 596560"/>
              <a:gd name="connsiteY23" fmla="*/ 197288 h 603193"/>
              <a:gd name="connsiteX24" fmla="*/ 309557 w 596560"/>
              <a:gd name="connsiteY24" fmla="*/ 249309 h 603193"/>
              <a:gd name="connsiteX25" fmla="*/ 309557 w 596560"/>
              <a:gd name="connsiteY25" fmla="*/ 99807 h 603193"/>
              <a:gd name="connsiteX26" fmla="*/ 333493 w 596560"/>
              <a:gd name="connsiteY26" fmla="*/ 76140 h 603193"/>
              <a:gd name="connsiteX27" fmla="*/ 0 w 596560"/>
              <a:gd name="connsiteY27" fmla="*/ 0 h 603193"/>
              <a:gd name="connsiteX28" fmla="*/ 109361 w 596560"/>
              <a:gd name="connsiteY28" fmla="*/ 0 h 603193"/>
              <a:gd name="connsiteX29" fmla="*/ 145972 w 596560"/>
              <a:gd name="connsiteY29" fmla="*/ 212547 h 603193"/>
              <a:gd name="connsiteX30" fmla="*/ 177419 w 596560"/>
              <a:gd name="connsiteY30" fmla="*/ 386193 h 603193"/>
              <a:gd name="connsiteX31" fmla="*/ 506677 w 596560"/>
              <a:gd name="connsiteY31" fmla="*/ 386193 h 603193"/>
              <a:gd name="connsiteX32" fmla="*/ 550093 w 596560"/>
              <a:gd name="connsiteY32" fmla="*/ 197315 h 603193"/>
              <a:gd name="connsiteX33" fmla="*/ 596560 w 596560"/>
              <a:gd name="connsiteY33" fmla="*/ 208095 h 603193"/>
              <a:gd name="connsiteX34" fmla="*/ 544696 w 596560"/>
              <a:gd name="connsiteY34" fmla="*/ 433530 h 603193"/>
              <a:gd name="connsiteX35" fmla="*/ 187745 w 596560"/>
              <a:gd name="connsiteY35" fmla="*/ 433530 h 603193"/>
              <a:gd name="connsiteX36" fmla="*/ 194551 w 596560"/>
              <a:gd name="connsiteY36" fmla="*/ 460948 h 603193"/>
              <a:gd name="connsiteX37" fmla="*/ 509259 w 596560"/>
              <a:gd name="connsiteY37" fmla="*/ 460948 h 603193"/>
              <a:gd name="connsiteX38" fmla="*/ 580602 w 596560"/>
              <a:gd name="connsiteY38" fmla="*/ 531953 h 603193"/>
              <a:gd name="connsiteX39" fmla="*/ 509259 w 596560"/>
              <a:gd name="connsiteY39" fmla="*/ 603193 h 603193"/>
              <a:gd name="connsiteX40" fmla="*/ 438150 w 596560"/>
              <a:gd name="connsiteY40" fmla="*/ 531953 h 603193"/>
              <a:gd name="connsiteX41" fmla="*/ 442140 w 596560"/>
              <a:gd name="connsiteY41" fmla="*/ 508519 h 603193"/>
              <a:gd name="connsiteX42" fmla="*/ 224590 w 596560"/>
              <a:gd name="connsiteY42" fmla="*/ 508519 h 603193"/>
              <a:gd name="connsiteX43" fmla="*/ 228815 w 596560"/>
              <a:gd name="connsiteY43" fmla="*/ 531953 h 603193"/>
              <a:gd name="connsiteX44" fmla="*/ 157471 w 596560"/>
              <a:gd name="connsiteY44" fmla="*/ 603193 h 603193"/>
              <a:gd name="connsiteX45" fmla="*/ 86128 w 596560"/>
              <a:gd name="connsiteY45" fmla="*/ 531953 h 603193"/>
              <a:gd name="connsiteX46" fmla="*/ 145737 w 596560"/>
              <a:gd name="connsiteY46" fmla="*/ 461886 h 603193"/>
              <a:gd name="connsiteX47" fmla="*/ 138931 w 596560"/>
              <a:gd name="connsiteY47" fmla="*/ 433530 h 603193"/>
              <a:gd name="connsiteX48" fmla="*/ 137523 w 596560"/>
              <a:gd name="connsiteY48" fmla="*/ 433530 h 603193"/>
              <a:gd name="connsiteX49" fmla="*/ 86362 w 596560"/>
              <a:gd name="connsiteY49" fmla="*/ 151618 h 603193"/>
              <a:gd name="connsiteX50" fmla="*/ 87067 w 596560"/>
              <a:gd name="connsiteY50" fmla="*/ 151384 h 603193"/>
              <a:gd name="connsiteX51" fmla="*/ 69231 w 596560"/>
              <a:gd name="connsiteY51" fmla="*/ 47571 h 603193"/>
              <a:gd name="connsiteX52" fmla="*/ 0 w 596560"/>
              <a:gd name="connsiteY52" fmla="*/ 47571 h 60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596560" h="603193">
                <a:moveTo>
                  <a:pt x="509259" y="508519"/>
                </a:moveTo>
                <a:cubicBezTo>
                  <a:pt x="496351" y="508519"/>
                  <a:pt x="485791" y="519065"/>
                  <a:pt x="485791" y="531953"/>
                </a:cubicBezTo>
                <a:cubicBezTo>
                  <a:pt x="485791" y="545077"/>
                  <a:pt x="496351" y="555622"/>
                  <a:pt x="509259" y="555622"/>
                </a:cubicBezTo>
                <a:cubicBezTo>
                  <a:pt x="522401" y="555622"/>
                  <a:pt x="532962" y="545077"/>
                  <a:pt x="532962" y="531953"/>
                </a:cubicBezTo>
                <a:cubicBezTo>
                  <a:pt x="532962" y="519065"/>
                  <a:pt x="522401" y="508519"/>
                  <a:pt x="509259" y="508519"/>
                </a:cubicBezTo>
                <a:close/>
                <a:moveTo>
                  <a:pt x="157471" y="508519"/>
                </a:moveTo>
                <a:cubicBezTo>
                  <a:pt x="144563" y="508519"/>
                  <a:pt x="133768" y="519065"/>
                  <a:pt x="133768" y="531953"/>
                </a:cubicBezTo>
                <a:cubicBezTo>
                  <a:pt x="133768" y="545077"/>
                  <a:pt x="144563" y="555622"/>
                  <a:pt x="157471" y="555622"/>
                </a:cubicBezTo>
                <a:cubicBezTo>
                  <a:pt x="170613" y="555622"/>
                  <a:pt x="181174" y="545077"/>
                  <a:pt x="181174" y="531953"/>
                </a:cubicBezTo>
                <a:cubicBezTo>
                  <a:pt x="181174" y="519065"/>
                  <a:pt x="170613" y="508519"/>
                  <a:pt x="157471" y="508519"/>
                </a:cubicBezTo>
                <a:close/>
                <a:moveTo>
                  <a:pt x="333493" y="76140"/>
                </a:moveTo>
                <a:cubicBezTo>
                  <a:pt x="346634" y="76140"/>
                  <a:pt x="357194" y="86685"/>
                  <a:pt x="357194" y="99807"/>
                </a:cubicBezTo>
                <a:lnTo>
                  <a:pt x="357194" y="249309"/>
                </a:lnTo>
                <a:lnTo>
                  <a:pt x="409288" y="197288"/>
                </a:lnTo>
                <a:cubicBezTo>
                  <a:pt x="418675" y="187915"/>
                  <a:pt x="433693" y="187915"/>
                  <a:pt x="443080" y="197288"/>
                </a:cubicBezTo>
                <a:cubicBezTo>
                  <a:pt x="452466" y="206427"/>
                  <a:pt x="452466" y="221424"/>
                  <a:pt x="443080" y="230797"/>
                </a:cubicBezTo>
                <a:lnTo>
                  <a:pt x="350154" y="323357"/>
                </a:lnTo>
                <a:cubicBezTo>
                  <a:pt x="349215" y="324294"/>
                  <a:pt x="348276" y="325232"/>
                  <a:pt x="347338" y="325935"/>
                </a:cubicBezTo>
                <a:cubicBezTo>
                  <a:pt x="343114" y="328747"/>
                  <a:pt x="338186" y="330387"/>
                  <a:pt x="333493" y="330387"/>
                </a:cubicBezTo>
                <a:cubicBezTo>
                  <a:pt x="328565" y="330387"/>
                  <a:pt x="323637" y="328747"/>
                  <a:pt x="319413" y="325700"/>
                </a:cubicBezTo>
                <a:cubicBezTo>
                  <a:pt x="318474" y="324997"/>
                  <a:pt x="317536" y="324294"/>
                  <a:pt x="316597" y="323357"/>
                </a:cubicBezTo>
                <a:lnTo>
                  <a:pt x="223906" y="230797"/>
                </a:lnTo>
                <a:cubicBezTo>
                  <a:pt x="214519" y="221424"/>
                  <a:pt x="214519" y="206427"/>
                  <a:pt x="223906" y="197288"/>
                </a:cubicBezTo>
                <a:cubicBezTo>
                  <a:pt x="233058" y="187915"/>
                  <a:pt x="248076" y="187915"/>
                  <a:pt x="257462" y="197288"/>
                </a:cubicBezTo>
                <a:lnTo>
                  <a:pt x="309557" y="249309"/>
                </a:lnTo>
                <a:lnTo>
                  <a:pt x="309557" y="99807"/>
                </a:lnTo>
                <a:cubicBezTo>
                  <a:pt x="309557" y="86685"/>
                  <a:pt x="320352" y="76140"/>
                  <a:pt x="333493" y="76140"/>
                </a:cubicBezTo>
                <a:close/>
                <a:moveTo>
                  <a:pt x="0" y="0"/>
                </a:moveTo>
                <a:lnTo>
                  <a:pt x="109361" y="0"/>
                </a:lnTo>
                <a:lnTo>
                  <a:pt x="145972" y="212547"/>
                </a:lnTo>
                <a:lnTo>
                  <a:pt x="177419" y="386193"/>
                </a:lnTo>
                <a:lnTo>
                  <a:pt x="506677" y="386193"/>
                </a:lnTo>
                <a:lnTo>
                  <a:pt x="550093" y="197315"/>
                </a:lnTo>
                <a:lnTo>
                  <a:pt x="596560" y="208095"/>
                </a:lnTo>
                <a:lnTo>
                  <a:pt x="544696" y="433530"/>
                </a:lnTo>
                <a:lnTo>
                  <a:pt x="187745" y="433530"/>
                </a:lnTo>
                <a:lnTo>
                  <a:pt x="194551" y="460948"/>
                </a:lnTo>
                <a:lnTo>
                  <a:pt x="509259" y="460948"/>
                </a:lnTo>
                <a:cubicBezTo>
                  <a:pt x="548685" y="460948"/>
                  <a:pt x="580602" y="492819"/>
                  <a:pt x="580602" y="531953"/>
                </a:cubicBezTo>
                <a:cubicBezTo>
                  <a:pt x="580602" y="571323"/>
                  <a:pt x="548685" y="603193"/>
                  <a:pt x="509259" y="603193"/>
                </a:cubicBezTo>
                <a:cubicBezTo>
                  <a:pt x="470067" y="603193"/>
                  <a:pt x="438150" y="571323"/>
                  <a:pt x="438150" y="531953"/>
                </a:cubicBezTo>
                <a:cubicBezTo>
                  <a:pt x="438150" y="523751"/>
                  <a:pt x="439558" y="515784"/>
                  <a:pt x="442140" y="508519"/>
                </a:cubicBezTo>
                <a:lnTo>
                  <a:pt x="224590" y="508519"/>
                </a:lnTo>
                <a:cubicBezTo>
                  <a:pt x="227406" y="515784"/>
                  <a:pt x="228815" y="523751"/>
                  <a:pt x="228815" y="531953"/>
                </a:cubicBezTo>
                <a:cubicBezTo>
                  <a:pt x="228815" y="571323"/>
                  <a:pt x="196897" y="603193"/>
                  <a:pt x="157471" y="603193"/>
                </a:cubicBezTo>
                <a:cubicBezTo>
                  <a:pt x="118279" y="603193"/>
                  <a:pt x="86128" y="571323"/>
                  <a:pt x="86128" y="531953"/>
                </a:cubicBezTo>
                <a:cubicBezTo>
                  <a:pt x="86128" y="496802"/>
                  <a:pt x="111943" y="467510"/>
                  <a:pt x="145737" y="461886"/>
                </a:cubicBezTo>
                <a:lnTo>
                  <a:pt x="138931" y="433530"/>
                </a:lnTo>
                <a:lnTo>
                  <a:pt x="137523" y="433530"/>
                </a:lnTo>
                <a:lnTo>
                  <a:pt x="86362" y="151618"/>
                </a:lnTo>
                <a:lnTo>
                  <a:pt x="87067" y="151384"/>
                </a:lnTo>
                <a:lnTo>
                  <a:pt x="69231" y="47571"/>
                </a:lnTo>
                <a:lnTo>
                  <a:pt x="0" y="4757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bar-stat_81909">
            <a:extLst>
              <a:ext uri="{FF2B5EF4-FFF2-40B4-BE49-F238E27FC236}">
                <a16:creationId xmlns:a16="http://schemas.microsoft.com/office/drawing/2014/main" id="{A515DB2D-9F97-234E-BB03-BF32F53124B5}"/>
              </a:ext>
            </a:extLst>
          </p:cNvPr>
          <p:cNvSpPr>
            <a:spLocks noChangeAspect="1"/>
          </p:cNvSpPr>
          <p:nvPr/>
        </p:nvSpPr>
        <p:spPr>
          <a:xfrm>
            <a:off x="9555224" y="2989961"/>
            <a:ext cx="369335" cy="368778"/>
          </a:xfrm>
          <a:custGeom>
            <a:avLst/>
            <a:gdLst>
              <a:gd name="connsiteX0" fmla="*/ 493115 w 607780"/>
              <a:gd name="connsiteY0" fmla="*/ 279369 h 606863"/>
              <a:gd name="connsiteX1" fmla="*/ 554147 w 607780"/>
              <a:gd name="connsiteY1" fmla="*/ 279369 h 606863"/>
              <a:gd name="connsiteX2" fmla="*/ 573415 w 607780"/>
              <a:gd name="connsiteY2" fmla="*/ 298701 h 606863"/>
              <a:gd name="connsiteX3" fmla="*/ 573415 w 607780"/>
              <a:gd name="connsiteY3" fmla="*/ 445302 h 606863"/>
              <a:gd name="connsiteX4" fmla="*/ 554147 w 607780"/>
              <a:gd name="connsiteY4" fmla="*/ 464533 h 606863"/>
              <a:gd name="connsiteX5" fmla="*/ 493115 w 607780"/>
              <a:gd name="connsiteY5" fmla="*/ 464533 h 606863"/>
              <a:gd name="connsiteX6" fmla="*/ 473847 w 607780"/>
              <a:gd name="connsiteY6" fmla="*/ 445302 h 606863"/>
              <a:gd name="connsiteX7" fmla="*/ 473847 w 607780"/>
              <a:gd name="connsiteY7" fmla="*/ 298701 h 606863"/>
              <a:gd name="connsiteX8" fmla="*/ 493115 w 607780"/>
              <a:gd name="connsiteY8" fmla="*/ 279369 h 606863"/>
              <a:gd name="connsiteX9" fmla="*/ 163560 w 607780"/>
              <a:gd name="connsiteY9" fmla="*/ 183400 h 606863"/>
              <a:gd name="connsiteX10" fmla="*/ 224448 w 607780"/>
              <a:gd name="connsiteY10" fmla="*/ 183400 h 606863"/>
              <a:gd name="connsiteX11" fmla="*/ 243803 w 607780"/>
              <a:gd name="connsiteY11" fmla="*/ 202632 h 606863"/>
              <a:gd name="connsiteX12" fmla="*/ 243803 w 607780"/>
              <a:gd name="connsiteY12" fmla="*/ 445301 h 606863"/>
              <a:gd name="connsiteX13" fmla="*/ 224448 w 607780"/>
              <a:gd name="connsiteY13" fmla="*/ 464533 h 606863"/>
              <a:gd name="connsiteX14" fmla="*/ 163560 w 607780"/>
              <a:gd name="connsiteY14" fmla="*/ 464533 h 606863"/>
              <a:gd name="connsiteX15" fmla="*/ 144306 w 607780"/>
              <a:gd name="connsiteY15" fmla="*/ 445301 h 606863"/>
              <a:gd name="connsiteX16" fmla="*/ 144306 w 607780"/>
              <a:gd name="connsiteY16" fmla="*/ 202632 h 606863"/>
              <a:gd name="connsiteX17" fmla="*/ 163560 w 607780"/>
              <a:gd name="connsiteY17" fmla="*/ 183400 h 606863"/>
              <a:gd name="connsiteX18" fmla="*/ 328369 w 607780"/>
              <a:gd name="connsiteY18" fmla="*/ 34365 h 606863"/>
              <a:gd name="connsiteX19" fmla="*/ 389281 w 607780"/>
              <a:gd name="connsiteY19" fmla="*/ 34365 h 606863"/>
              <a:gd name="connsiteX20" fmla="*/ 408644 w 607780"/>
              <a:gd name="connsiteY20" fmla="*/ 53593 h 606863"/>
              <a:gd name="connsiteX21" fmla="*/ 408644 w 607780"/>
              <a:gd name="connsiteY21" fmla="*/ 445304 h 606863"/>
              <a:gd name="connsiteX22" fmla="*/ 389281 w 607780"/>
              <a:gd name="connsiteY22" fmla="*/ 464532 h 606863"/>
              <a:gd name="connsiteX23" fmla="*/ 328369 w 607780"/>
              <a:gd name="connsiteY23" fmla="*/ 464532 h 606863"/>
              <a:gd name="connsiteX24" fmla="*/ 309006 w 607780"/>
              <a:gd name="connsiteY24" fmla="*/ 445304 h 606863"/>
              <a:gd name="connsiteX25" fmla="*/ 309006 w 607780"/>
              <a:gd name="connsiteY25" fmla="*/ 53593 h 606863"/>
              <a:gd name="connsiteX26" fmla="*/ 328369 w 607780"/>
              <a:gd name="connsiteY26" fmla="*/ 34365 h 606863"/>
              <a:gd name="connsiteX27" fmla="*/ 41238 w 607780"/>
              <a:gd name="connsiteY27" fmla="*/ 0 h 606863"/>
              <a:gd name="connsiteX28" fmla="*/ 82375 w 607780"/>
              <a:gd name="connsiteY28" fmla="*/ 41176 h 606863"/>
              <a:gd name="connsiteX29" fmla="*/ 82375 w 607780"/>
              <a:gd name="connsiteY29" fmla="*/ 491088 h 606863"/>
              <a:gd name="connsiteX30" fmla="*/ 115849 w 607780"/>
              <a:gd name="connsiteY30" fmla="*/ 524512 h 606863"/>
              <a:gd name="connsiteX31" fmla="*/ 566542 w 607780"/>
              <a:gd name="connsiteY31" fmla="*/ 524512 h 606863"/>
              <a:gd name="connsiteX32" fmla="*/ 607780 w 607780"/>
              <a:gd name="connsiteY32" fmla="*/ 565687 h 606863"/>
              <a:gd name="connsiteX33" fmla="*/ 566542 w 607780"/>
              <a:gd name="connsiteY33" fmla="*/ 606863 h 606863"/>
              <a:gd name="connsiteX34" fmla="*/ 115849 w 607780"/>
              <a:gd name="connsiteY34" fmla="*/ 606863 h 606863"/>
              <a:gd name="connsiteX35" fmla="*/ 0 w 607780"/>
              <a:gd name="connsiteY35" fmla="*/ 491088 h 606863"/>
              <a:gd name="connsiteX36" fmla="*/ 0 w 607780"/>
              <a:gd name="connsiteY36" fmla="*/ 41176 h 606863"/>
              <a:gd name="connsiteX37" fmla="*/ 41238 w 607780"/>
              <a:gd name="connsiteY37" fmla="*/ 0 h 606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607780" h="606863">
                <a:moveTo>
                  <a:pt x="493115" y="279369"/>
                </a:moveTo>
                <a:lnTo>
                  <a:pt x="554147" y="279369"/>
                </a:lnTo>
                <a:cubicBezTo>
                  <a:pt x="564740" y="279369"/>
                  <a:pt x="573415" y="288028"/>
                  <a:pt x="573415" y="298701"/>
                </a:cubicBezTo>
                <a:lnTo>
                  <a:pt x="573415" y="445302"/>
                </a:lnTo>
                <a:cubicBezTo>
                  <a:pt x="573415" y="455975"/>
                  <a:pt x="564740" y="464533"/>
                  <a:pt x="554147" y="464533"/>
                </a:cubicBezTo>
                <a:lnTo>
                  <a:pt x="493115" y="464533"/>
                </a:lnTo>
                <a:cubicBezTo>
                  <a:pt x="482523" y="464533"/>
                  <a:pt x="473847" y="455975"/>
                  <a:pt x="473847" y="445302"/>
                </a:cubicBezTo>
                <a:lnTo>
                  <a:pt x="473847" y="298701"/>
                </a:lnTo>
                <a:cubicBezTo>
                  <a:pt x="473847" y="288028"/>
                  <a:pt x="482523" y="279369"/>
                  <a:pt x="493115" y="279369"/>
                </a:cubicBezTo>
                <a:close/>
                <a:moveTo>
                  <a:pt x="163560" y="183400"/>
                </a:moveTo>
                <a:lnTo>
                  <a:pt x="224448" y="183400"/>
                </a:lnTo>
                <a:cubicBezTo>
                  <a:pt x="235133" y="183400"/>
                  <a:pt x="243803" y="192059"/>
                  <a:pt x="243803" y="202632"/>
                </a:cubicBezTo>
                <a:lnTo>
                  <a:pt x="243803" y="445301"/>
                </a:lnTo>
                <a:cubicBezTo>
                  <a:pt x="243803" y="455974"/>
                  <a:pt x="235133" y="464533"/>
                  <a:pt x="224448" y="464533"/>
                </a:cubicBezTo>
                <a:lnTo>
                  <a:pt x="163560" y="464533"/>
                </a:lnTo>
                <a:cubicBezTo>
                  <a:pt x="152874" y="464533"/>
                  <a:pt x="144306" y="455974"/>
                  <a:pt x="144306" y="445301"/>
                </a:cubicBezTo>
                <a:lnTo>
                  <a:pt x="144306" y="202632"/>
                </a:lnTo>
                <a:cubicBezTo>
                  <a:pt x="144306" y="192059"/>
                  <a:pt x="152874" y="183400"/>
                  <a:pt x="163560" y="183400"/>
                </a:cubicBezTo>
                <a:close/>
                <a:moveTo>
                  <a:pt x="328369" y="34365"/>
                </a:moveTo>
                <a:lnTo>
                  <a:pt x="389281" y="34365"/>
                </a:lnTo>
                <a:cubicBezTo>
                  <a:pt x="399971" y="34365"/>
                  <a:pt x="408644" y="42922"/>
                  <a:pt x="408644" y="53593"/>
                </a:cubicBezTo>
                <a:lnTo>
                  <a:pt x="408644" y="445304"/>
                </a:lnTo>
                <a:cubicBezTo>
                  <a:pt x="408644" y="455975"/>
                  <a:pt x="399971" y="464532"/>
                  <a:pt x="389281" y="464532"/>
                </a:cubicBezTo>
                <a:lnTo>
                  <a:pt x="328369" y="464532"/>
                </a:lnTo>
                <a:cubicBezTo>
                  <a:pt x="317679" y="464532"/>
                  <a:pt x="309006" y="455975"/>
                  <a:pt x="309006" y="445304"/>
                </a:cubicBezTo>
                <a:lnTo>
                  <a:pt x="309006" y="53593"/>
                </a:lnTo>
                <a:cubicBezTo>
                  <a:pt x="309006" y="42922"/>
                  <a:pt x="317679" y="34365"/>
                  <a:pt x="328369" y="34365"/>
                </a:cubicBezTo>
                <a:close/>
                <a:moveTo>
                  <a:pt x="41238" y="0"/>
                </a:moveTo>
                <a:cubicBezTo>
                  <a:pt x="63924" y="0"/>
                  <a:pt x="82375" y="18423"/>
                  <a:pt x="82375" y="41176"/>
                </a:cubicBezTo>
                <a:lnTo>
                  <a:pt x="82375" y="491088"/>
                </a:lnTo>
                <a:cubicBezTo>
                  <a:pt x="82375" y="509511"/>
                  <a:pt x="97398" y="524512"/>
                  <a:pt x="115849" y="524512"/>
                </a:cubicBezTo>
                <a:lnTo>
                  <a:pt x="566542" y="524512"/>
                </a:lnTo>
                <a:cubicBezTo>
                  <a:pt x="589329" y="524512"/>
                  <a:pt x="607780" y="542935"/>
                  <a:pt x="607780" y="565687"/>
                </a:cubicBezTo>
                <a:cubicBezTo>
                  <a:pt x="607780" y="588440"/>
                  <a:pt x="589329" y="606863"/>
                  <a:pt x="566542" y="606863"/>
                </a:cubicBezTo>
                <a:lnTo>
                  <a:pt x="115849" y="606863"/>
                </a:lnTo>
                <a:cubicBezTo>
                  <a:pt x="52026" y="606863"/>
                  <a:pt x="0" y="554915"/>
                  <a:pt x="0" y="491088"/>
                </a:cubicBezTo>
                <a:lnTo>
                  <a:pt x="0" y="41176"/>
                </a:lnTo>
                <a:cubicBezTo>
                  <a:pt x="0" y="18423"/>
                  <a:pt x="18451" y="0"/>
                  <a:pt x="4123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E573023E-7C63-1846-9564-8A7E5DEFA98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85890237"/>
              </p:ext>
            </p:extLst>
          </p:nvPr>
        </p:nvGraphicFramePr>
        <p:xfrm>
          <a:off x="959709" y="1098273"/>
          <a:ext cx="50292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CD935DCD-85F6-CB46-8354-283BD161EF1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11426936"/>
              </p:ext>
            </p:extLst>
          </p:nvPr>
        </p:nvGraphicFramePr>
        <p:xfrm>
          <a:off x="6095997" y="1052018"/>
          <a:ext cx="50292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7F8CE722-630D-B14E-9E4A-8B2CC2E4826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54002897"/>
              </p:ext>
            </p:extLst>
          </p:nvPr>
        </p:nvGraphicFramePr>
        <p:xfrm>
          <a:off x="1066797" y="3852715"/>
          <a:ext cx="100584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729909112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LightSeed_2SEEDS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BD374A"/>
      </a:accent1>
      <a:accent2>
        <a:srgbClr val="6A868F"/>
      </a:accent2>
      <a:accent3>
        <a:srgbClr val="31778E"/>
      </a:accent3>
      <a:accent4>
        <a:srgbClr val="D6C88B"/>
      </a:accent4>
      <a:accent5>
        <a:srgbClr val="D66E49"/>
      </a:accent5>
      <a:accent6>
        <a:srgbClr val="649EB2"/>
      </a:accent6>
      <a:hlink>
        <a:srgbClr val="BD374A"/>
      </a:hlink>
      <a:folHlink>
        <a:srgbClr val="BFBFBF"/>
      </a:folHlink>
    </a:clrScheme>
    <a:fontScheme name="Sketchy_SerifHand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2050</Words>
  <Application>Microsoft Macintosh PowerPoint</Application>
  <PresentationFormat>Widescreen</PresentationFormat>
  <Paragraphs>825</Paragraphs>
  <Slides>25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Modern Love</vt:lpstr>
      <vt:lpstr>Pacifico</vt:lpstr>
      <vt:lpstr>The Hand</vt:lpstr>
      <vt:lpstr>SketchyVTI</vt:lpstr>
      <vt:lpstr>Influence of Social Media Ads on Buying Decisions &amp; Browsing Experience</vt:lpstr>
      <vt:lpstr>PowerPoint Presentation</vt:lpstr>
      <vt:lpstr>PowerPoint Presentation</vt:lpstr>
      <vt:lpstr>Interviews</vt:lpstr>
      <vt:lpstr>What did we learn?</vt:lpstr>
      <vt:lpstr>Survey: What changed and How we did it?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Deep dive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Influence of Social Media Ads on Buying Decisions &amp; Browsing Experience</dc:title>
  <dc:creator>Zhaoyi Wang</dc:creator>
  <cp:lastModifiedBy>Zhaoyi Wang</cp:lastModifiedBy>
  <cp:revision>14</cp:revision>
  <dcterms:created xsi:type="dcterms:W3CDTF">2020-04-20T22:39:56Z</dcterms:created>
  <dcterms:modified xsi:type="dcterms:W3CDTF">2020-04-21T02:25:07Z</dcterms:modified>
</cp:coreProperties>
</file>